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488" r:id="rId3"/>
    <p:sldId id="490" r:id="rId4"/>
    <p:sldId id="508" r:id="rId5"/>
    <p:sldId id="514" r:id="rId6"/>
    <p:sldId id="497" r:id="rId7"/>
    <p:sldId id="516" r:id="rId8"/>
    <p:sldId id="496" r:id="rId9"/>
    <p:sldId id="511" r:id="rId10"/>
    <p:sldId id="512" r:id="rId11"/>
    <p:sldId id="503" r:id="rId12"/>
    <p:sldId id="515" r:id="rId13"/>
    <p:sldId id="507" r:id="rId14"/>
    <p:sldId id="494" r:id="rId15"/>
    <p:sldId id="510" r:id="rId16"/>
    <p:sldId id="506" r:id="rId17"/>
    <p:sldId id="513" r:id="rId18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6699FF"/>
    <a:srgbClr val="CC0000"/>
    <a:srgbClr val="FFFF99"/>
    <a:srgbClr val="CCECFF"/>
    <a:srgbClr val="99CCFF"/>
    <a:srgbClr val="000066"/>
    <a:srgbClr val="008E40"/>
    <a:srgbClr val="EEEEEE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9017" autoAdjust="0"/>
  </p:normalViewPr>
  <p:slideViewPr>
    <p:cSldViewPr>
      <p:cViewPr>
        <p:scale>
          <a:sx n="70" d="100"/>
          <a:sy n="70" d="100"/>
        </p:scale>
        <p:origin x="-1182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5F852F-3269-4058-BA1E-78D7A4B5693B}" type="datetimeFigureOut">
              <a:rPr lang="pt-BR"/>
              <a:pPr>
                <a:defRPr/>
              </a:pPr>
              <a:t>12/05/2011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AA562E-7EE8-4D20-AC36-D4AFD46A3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BE8FE2C-B4AC-4C4A-9E63-5A3F1E93D1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381A1-1A23-4803-987A-14E85286BE29}" type="slidenum">
              <a:rPr lang="pt-BR" smtClean="0"/>
              <a:pPr>
                <a:defRPr/>
              </a:pPr>
              <a:t>1</a:t>
            </a:fld>
            <a:endParaRPr lang="pt-BR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7628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2338"/>
            <a:ext cx="4987925" cy="4421187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74700"/>
            <a:ext cx="4965700" cy="37242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2338"/>
            <a:ext cx="4987925" cy="4422775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74700"/>
            <a:ext cx="4965700" cy="372427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2338"/>
            <a:ext cx="4987925" cy="4422775"/>
          </a:xfrm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370B63-A69F-4367-A5C8-C183A5EBFBB6}" type="slidenum">
              <a:rPr lang="pt-BR" sz="1200"/>
              <a:pPr algn="r"/>
              <a:t>11</a:t>
            </a:fld>
            <a:endParaRPr lang="pt-BR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24528-45A0-46E0-8CBA-7A898277D60B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8B7A72-D707-42B2-B339-E4E9F083F755}" type="slidenum">
              <a:rPr lang="pt-BR" sz="1200"/>
              <a:pPr algn="r"/>
              <a:t>13</a:t>
            </a:fld>
            <a:endParaRPr lang="pt-BR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A92B-E9B2-49EC-96DB-0797AFFF2C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D815-ACC1-4B0F-8472-3865B4DC46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C874-7239-41DE-9BC5-ADC191D86D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57A9-6964-45A5-8D86-6EA09F8750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9A56-471F-49B3-A0A8-9878C01B18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0818-1297-420F-9159-B15F2CDE4D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93A-529F-4584-B4CA-21C4EEAE29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56BB-BC80-49BD-BD03-EE043F3F04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E8C2-E1FC-41BF-A20C-BD8CADCC8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AE38-2AC9-4564-933E-BCBA83DA7C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B2702-2296-4E66-A450-6E24AAC8C7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52A9-3D25-45A4-B6AC-9EEF38FA72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88B8-969E-45A4-97CD-9E34C1CD2A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-9525"/>
            <a:ext cx="958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AB19-EE46-4FFB-AA2A-EB3750B35F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2563" y="6597650"/>
            <a:ext cx="13065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7572F0DA-D469-4FC0-A9F5-8ADAB5CEE2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051" name="Picture 7" descr="Logo AN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25" y="284163"/>
            <a:ext cx="15652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19"/>
          <p:cNvGrpSpPr>
            <a:grpSpLocks/>
          </p:cNvGrpSpPr>
          <p:nvPr/>
        </p:nvGrpSpPr>
        <p:grpSpPr bwMode="auto">
          <a:xfrm>
            <a:off x="0" y="0"/>
            <a:ext cx="9148763" cy="230188"/>
            <a:chOff x="0" y="0"/>
            <a:chExt cx="5763" cy="145"/>
          </a:xfrm>
        </p:grpSpPr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3" y="124"/>
              <a:ext cx="576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pt-BR">
                <a:cs typeface="+mn-cs"/>
              </a:endParaRPr>
            </a:p>
          </p:txBody>
        </p:sp>
        <p:pic>
          <p:nvPicPr>
            <p:cNvPr id="2056" name="Picture 10" descr="Back-Bann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13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1" descr="Back-Bann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92" y="0"/>
              <a:ext cx="13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2" descr="Back-Bann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62" y="0"/>
              <a:ext cx="13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3" descr="Back-Bann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446" y="0"/>
              <a:ext cx="13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5" descr="Back-Bann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70" y="0"/>
              <a:ext cx="131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6" descr="logo_mma2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" y="0"/>
              <a:ext cx="124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38100" cmpd="dbl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8100" cmpd="dbl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C82-3BA2-453C-A1AD-020B5B241C96}" type="slidenum">
              <a:rPr lang="pt-BR" smtClean="0"/>
              <a:pPr>
                <a:defRPr/>
              </a:pPr>
              <a:t>1</a:t>
            </a:fld>
            <a:endParaRPr lang="pt-BR" dirty="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950" y="2000250"/>
            <a:ext cx="8820150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800">
                <a:solidFill>
                  <a:srgbClr val="000066"/>
                </a:solidFill>
              </a:rPr>
              <a:t>Gestão de Recursos Hídricos no Brasil</a:t>
            </a:r>
          </a:p>
          <a:p>
            <a:pPr algn="ctr"/>
            <a:endParaRPr lang="pt-BR" sz="4000">
              <a:solidFill>
                <a:srgbClr val="000066"/>
              </a:solidFill>
            </a:endParaRPr>
          </a:p>
          <a:p>
            <a:pPr algn="ctr"/>
            <a:r>
              <a:rPr lang="pt-BR" sz="2800">
                <a:solidFill>
                  <a:srgbClr val="0070C0"/>
                </a:solidFill>
              </a:rPr>
              <a:t>Implementação de metas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92525" y="5876925"/>
            <a:ext cx="5451475" cy="278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400" b="1" i="1">
                <a:solidFill>
                  <a:srgbClr val="000066"/>
                </a:solidFill>
              </a:rPr>
              <a:t>Brasília, maio de 2011</a:t>
            </a:r>
          </a:p>
        </p:txBody>
      </p:sp>
      <p:sp>
        <p:nvSpPr>
          <p:cNvPr id="17413" name="CaixaDeTexto 4"/>
          <p:cNvSpPr txBox="1">
            <a:spLocks noChangeArrowheads="1"/>
          </p:cNvSpPr>
          <p:nvPr/>
        </p:nvSpPr>
        <p:spPr bwMode="auto">
          <a:xfrm>
            <a:off x="4716463" y="5013325"/>
            <a:ext cx="305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/>
              <a:t>João Gilberto Lotufo Conejo</a:t>
            </a:r>
          </a:p>
          <a:p>
            <a:pPr algn="ctr"/>
            <a:r>
              <a:rPr lang="pt-BR"/>
              <a:t>Diretor</a:t>
            </a:r>
          </a:p>
        </p:txBody>
      </p:sp>
      <p:sp>
        <p:nvSpPr>
          <p:cNvPr id="17414" name="CaixaDeTexto 5"/>
          <p:cNvSpPr txBox="1">
            <a:spLocks noChangeArrowheads="1"/>
          </p:cNvSpPr>
          <p:nvPr/>
        </p:nvSpPr>
        <p:spPr bwMode="auto">
          <a:xfrm>
            <a:off x="2087563" y="333375"/>
            <a:ext cx="7164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92D050"/>
                </a:solidFill>
              </a:rPr>
              <a:t>SEMINÁRIO – DQA E O SINGREH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773238"/>
            <a:ext cx="889317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042988" y="266700"/>
            <a:ext cx="8229600" cy="8588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17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Alocação de água</a:t>
            </a:r>
            <a:br>
              <a:rPr lang="pt-BR" sz="17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t-BR" sz="1700" i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O exemplo do Plano Decenal da Bacia do São Francisco</a:t>
            </a:r>
          </a:p>
        </p:txBody>
      </p:sp>
      <p:grpSp>
        <p:nvGrpSpPr>
          <p:cNvPr id="25604" name="Group 353"/>
          <p:cNvGrpSpPr>
            <a:grpSpLocks/>
          </p:cNvGrpSpPr>
          <p:nvPr/>
        </p:nvGrpSpPr>
        <p:grpSpPr bwMode="auto">
          <a:xfrm>
            <a:off x="773113" y="1893888"/>
            <a:ext cx="7977187" cy="382587"/>
            <a:chOff x="87" y="769"/>
            <a:chExt cx="5110" cy="241"/>
          </a:xfrm>
        </p:grpSpPr>
        <p:pic>
          <p:nvPicPr>
            <p:cNvPr id="25605" name="Picture 351" descr="ana_padrao"/>
            <p:cNvPicPr>
              <a:picLocks noChangeAspect="1" noChangeArrowheads="1"/>
            </p:cNvPicPr>
            <p:nvPr/>
          </p:nvPicPr>
          <p:blipFill>
            <a:blip r:embed="rId3"/>
            <a:srcRect b="22223"/>
            <a:stretch>
              <a:fillRect/>
            </a:stretch>
          </p:blipFill>
          <p:spPr bwMode="auto">
            <a:xfrm>
              <a:off x="158" y="769"/>
              <a:ext cx="503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Rectangle 352"/>
            <p:cNvSpPr>
              <a:spLocks noChangeArrowheads="1"/>
            </p:cNvSpPr>
            <p:nvPr/>
          </p:nvSpPr>
          <p:spPr bwMode="auto">
            <a:xfrm>
              <a:off x="87" y="777"/>
              <a:ext cx="51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1">
                  <a:solidFill>
                    <a:srgbClr val="000066"/>
                  </a:solidFill>
                  <a:cs typeface="Times New Roman" pitchFamily="18" charset="0"/>
                </a:rPr>
                <a:t>Proposta de divisão da Bacia para a gestão dos recursos hídricos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pt-BR"/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088" y="106363"/>
            <a:ext cx="6210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2987675" y="4292600"/>
            <a:ext cx="1584325" cy="215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0" y="285750"/>
            <a:ext cx="3071813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rgbClr val="000066"/>
                </a:solidFill>
                <a:latin typeface="Trebuchet MS" pitchFamily="34" charset="0"/>
              </a:rPr>
              <a:t>Outorga de uso da água</a:t>
            </a:r>
          </a:p>
          <a:p>
            <a:endParaRPr lang="pt-BR" sz="2200" i="1">
              <a:solidFill>
                <a:srgbClr val="000066"/>
              </a:solidFill>
              <a:latin typeface="Trebuchet MS" pitchFamily="34" charset="0"/>
            </a:endParaRPr>
          </a:p>
          <a:p>
            <a:r>
              <a:rPr lang="pt-BR" sz="2200" i="1">
                <a:solidFill>
                  <a:srgbClr val="000066"/>
                </a:solidFill>
                <a:latin typeface="Trebuchet MS" pitchFamily="34" charset="0"/>
              </a:rPr>
              <a:t>Instrumento para operacionalização das metas de quantidade </a:t>
            </a:r>
            <a:r>
              <a:rPr lang="pt-BR" sz="2200" i="1">
                <a:solidFill>
                  <a:srgbClr val="000066"/>
                </a:solidFill>
                <a:latin typeface="Trebuchet MS" pitchFamily="34" charset="0"/>
                <a:sym typeface="Wingdings" pitchFamily="2" charset="2"/>
              </a:rPr>
              <a:t></a:t>
            </a:r>
            <a:r>
              <a:rPr lang="pt-BR" sz="2200" i="1">
                <a:solidFill>
                  <a:srgbClr val="000066"/>
                </a:solidFill>
                <a:latin typeface="Trebuchet MS" pitchFamily="34" charset="0"/>
              </a:rPr>
              <a:t> alocação de água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33875"/>
            <a:ext cx="5365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0" y="4000500"/>
            <a:ext cx="478790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 sz="16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Total outorgado – 5825 m</a:t>
            </a:r>
            <a:r>
              <a:rPr lang="pt-BR" sz="1600" baseline="300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3</a:t>
            </a:r>
            <a:r>
              <a:rPr lang="pt-BR" sz="1600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442913" y="2049463"/>
            <a:ext cx="815975" cy="2570162"/>
          </a:xfrm>
          <a:prstGeom prst="downArrow">
            <a:avLst>
              <a:gd name="adj1" fmla="val 50000"/>
              <a:gd name="adj2" fmla="val 60167"/>
            </a:avLst>
          </a:prstGeom>
          <a:gradFill rotWithShape="0">
            <a:gsLst>
              <a:gs pos="0">
                <a:srgbClr val="00CCFF"/>
              </a:gs>
              <a:gs pos="100000">
                <a:srgbClr val="00191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24200" y="4692650"/>
            <a:ext cx="2590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USOS</a:t>
            </a:r>
          </a:p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MENOS EXIGENTES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-20638" y="1501775"/>
            <a:ext cx="185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QUALIDADE DA ÁGUA</a:t>
            </a:r>
          </a:p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EXCELENTE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751263" y="1489075"/>
            <a:ext cx="1471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USOS </a:t>
            </a:r>
          </a:p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MAIS EXIGENTES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4038600" y="2012950"/>
            <a:ext cx="885825" cy="2668588"/>
          </a:xfrm>
          <a:prstGeom prst="downArrow">
            <a:avLst>
              <a:gd name="adj1" fmla="val 50000"/>
              <a:gd name="adj2" fmla="val 59135"/>
            </a:avLst>
          </a:prstGeom>
          <a:gradFill rotWithShape="0">
            <a:gsLst>
              <a:gs pos="0">
                <a:srgbClr val="00CCFF"/>
              </a:gs>
              <a:gs pos="100000">
                <a:srgbClr val="00191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-74613" y="4692650"/>
            <a:ext cx="1858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QUALIDADE DA ÁGUA</a:t>
            </a:r>
          </a:p>
          <a:p>
            <a:pPr algn="ctr"/>
            <a:r>
              <a:rPr lang="pt-BR" sz="1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RUIM</a:t>
            </a:r>
          </a:p>
        </p:txBody>
      </p:sp>
      <p:sp>
        <p:nvSpPr>
          <p:cNvPr id="27656" name="CaixaDeTexto 14"/>
          <p:cNvSpPr txBox="1">
            <a:spLocks noChangeArrowheads="1"/>
          </p:cNvSpPr>
          <p:nvPr/>
        </p:nvSpPr>
        <p:spPr bwMode="auto">
          <a:xfrm>
            <a:off x="1492250" y="4162425"/>
            <a:ext cx="2357438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Classe 4</a:t>
            </a:r>
          </a:p>
        </p:txBody>
      </p:sp>
      <p:sp>
        <p:nvSpPr>
          <p:cNvPr id="27657" name="CaixaDeTexto 10"/>
          <p:cNvSpPr txBox="1">
            <a:spLocks noChangeArrowheads="1"/>
          </p:cNvSpPr>
          <p:nvPr/>
        </p:nvSpPr>
        <p:spPr bwMode="auto">
          <a:xfrm>
            <a:off x="1508125" y="2316163"/>
            <a:ext cx="2347913" cy="3079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Classe especial</a:t>
            </a:r>
          </a:p>
        </p:txBody>
      </p:sp>
      <p:sp>
        <p:nvSpPr>
          <p:cNvPr id="27658" name="CaixaDeTexto 11"/>
          <p:cNvSpPr txBox="1">
            <a:spLocks noChangeArrowheads="1"/>
          </p:cNvSpPr>
          <p:nvPr/>
        </p:nvSpPr>
        <p:spPr bwMode="auto">
          <a:xfrm>
            <a:off x="1492250" y="2794000"/>
            <a:ext cx="2357438" cy="3079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Classe 1</a:t>
            </a:r>
          </a:p>
        </p:txBody>
      </p:sp>
      <p:sp>
        <p:nvSpPr>
          <p:cNvPr id="27659" name="CaixaDeTexto 12"/>
          <p:cNvSpPr txBox="1">
            <a:spLocks noChangeArrowheads="1"/>
          </p:cNvSpPr>
          <p:nvPr/>
        </p:nvSpPr>
        <p:spPr bwMode="auto">
          <a:xfrm>
            <a:off x="1492250" y="3298825"/>
            <a:ext cx="2357438" cy="307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Classe 2</a:t>
            </a:r>
          </a:p>
        </p:txBody>
      </p:sp>
      <p:sp>
        <p:nvSpPr>
          <p:cNvPr id="27660" name="CaixaDeTexto 13"/>
          <p:cNvSpPr txBox="1">
            <a:spLocks noChangeArrowheads="1"/>
          </p:cNvSpPr>
          <p:nvPr/>
        </p:nvSpPr>
        <p:spPr bwMode="auto">
          <a:xfrm>
            <a:off x="1492250" y="3730625"/>
            <a:ext cx="2357438" cy="307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>
                <a:solidFill>
                  <a:schemeClr val="bg1"/>
                </a:solidFill>
              </a:rPr>
              <a:t>Classe 3</a:t>
            </a:r>
          </a:p>
        </p:txBody>
      </p:sp>
      <p:sp>
        <p:nvSpPr>
          <p:cNvPr id="27661" name="Text Box 3"/>
          <p:cNvSpPr txBox="1">
            <a:spLocks noChangeArrowheads="1"/>
          </p:cNvSpPr>
          <p:nvPr/>
        </p:nvSpPr>
        <p:spPr bwMode="auto">
          <a:xfrm>
            <a:off x="1584325" y="260350"/>
            <a:ext cx="62277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32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Enquadramento</a:t>
            </a:r>
            <a:endParaRPr lang="pt-BR" sz="3200" noProof="1">
              <a:solidFill>
                <a:srgbClr val="00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7662" name="Picture 4" descr="g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3179763"/>
            <a:ext cx="19812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Rectangle 6"/>
          <p:cNvSpPr>
            <a:spLocks noChangeArrowheads="1"/>
          </p:cNvSpPr>
          <p:nvPr/>
        </p:nvSpPr>
        <p:spPr bwMode="auto">
          <a:xfrm>
            <a:off x="7405688" y="4906963"/>
            <a:ext cx="120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Irrigação</a:t>
            </a:r>
          </a:p>
        </p:txBody>
      </p:sp>
      <p:sp>
        <p:nvSpPr>
          <p:cNvPr id="27664" name="Rectangle 7"/>
          <p:cNvSpPr>
            <a:spLocks noChangeArrowheads="1"/>
          </p:cNvSpPr>
          <p:nvPr/>
        </p:nvSpPr>
        <p:spPr bwMode="auto">
          <a:xfrm>
            <a:off x="7329488" y="3611563"/>
            <a:ext cx="1909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Dessedentação </a:t>
            </a:r>
          </a:p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de animais</a:t>
            </a:r>
          </a:p>
        </p:txBody>
      </p:sp>
      <p:pic>
        <p:nvPicPr>
          <p:cNvPr id="27665" name="Picture 8" descr="abastecimento doméstico"/>
          <p:cNvPicPr>
            <a:picLocks noChangeAspect="1" noChangeArrowheads="1"/>
          </p:cNvPicPr>
          <p:nvPr/>
        </p:nvPicPr>
        <p:blipFill>
          <a:blip r:embed="rId4" cstate="print"/>
          <a:srcRect r="10811"/>
          <a:stretch>
            <a:fillRect/>
          </a:stretch>
        </p:blipFill>
        <p:spPr bwMode="auto">
          <a:xfrm>
            <a:off x="5275263" y="2171700"/>
            <a:ext cx="1981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9" descr="dourados em bon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5263" y="1074738"/>
            <a:ext cx="1981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Rectangle 11"/>
          <p:cNvSpPr>
            <a:spLocks noChangeArrowheads="1"/>
          </p:cNvSpPr>
          <p:nvPr/>
        </p:nvSpPr>
        <p:spPr bwMode="auto">
          <a:xfrm>
            <a:off x="7329488" y="2603500"/>
            <a:ext cx="1893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Abastecimento </a:t>
            </a:r>
          </a:p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doméstico</a:t>
            </a:r>
          </a:p>
        </p:txBody>
      </p:sp>
      <p:sp>
        <p:nvSpPr>
          <p:cNvPr id="27668" name="Rectangle 12"/>
          <p:cNvSpPr>
            <a:spLocks noChangeArrowheads="1"/>
          </p:cNvSpPr>
          <p:nvPr/>
        </p:nvSpPr>
        <p:spPr bwMode="auto">
          <a:xfrm>
            <a:off x="7405688" y="6275388"/>
            <a:ext cx="134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Navegação</a:t>
            </a:r>
          </a:p>
        </p:txBody>
      </p:sp>
      <p:pic>
        <p:nvPicPr>
          <p:cNvPr id="27669" name="Picture 16"/>
          <p:cNvPicPr>
            <a:picLocks noChangeAspect="1" noChangeArrowheads="1"/>
          </p:cNvPicPr>
          <p:nvPr/>
        </p:nvPicPr>
        <p:blipFill>
          <a:blip r:embed="rId6" cstate="print"/>
          <a:srcRect l="19148" t="11455" b="18410"/>
          <a:stretch>
            <a:fillRect/>
          </a:stretch>
        </p:blipFill>
        <p:spPr bwMode="auto">
          <a:xfrm>
            <a:off x="5275263" y="5554663"/>
            <a:ext cx="198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17" descr="irrigação"/>
          <p:cNvPicPr>
            <a:picLocks noChangeAspect="1" noChangeArrowheads="1"/>
          </p:cNvPicPr>
          <p:nvPr/>
        </p:nvPicPr>
        <p:blipFill>
          <a:blip r:embed="rId7" cstate="print"/>
          <a:srcRect l="12422" r="1450"/>
          <a:stretch>
            <a:fillRect/>
          </a:stretch>
        </p:blipFill>
        <p:spPr bwMode="auto">
          <a:xfrm>
            <a:off x="5275263" y="4330700"/>
            <a:ext cx="1981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Rectangle 10"/>
          <p:cNvSpPr>
            <a:spLocks noChangeArrowheads="1"/>
          </p:cNvSpPr>
          <p:nvPr/>
        </p:nvSpPr>
        <p:spPr bwMode="auto">
          <a:xfrm>
            <a:off x="7334250" y="1265238"/>
            <a:ext cx="1762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Proteção das comunidades </a:t>
            </a:r>
          </a:p>
          <a:p>
            <a:r>
              <a:rPr lang="pt-BR" b="1">
                <a:latin typeface="Comic Sans MS" pitchFamily="66" charset="0"/>
                <a:cs typeface="Times New Roman" pitchFamily="18" charset="0"/>
              </a:rPr>
              <a:t>aquáticas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776538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22238" y="1276350"/>
            <a:ext cx="4535487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noProof="1">
                <a:solidFill>
                  <a:srgbClr val="003399"/>
                </a:solidFill>
                <a:latin typeface="Trebuchet MS" pitchFamily="34" charset="0"/>
              </a:rPr>
              <a:t>A Política Federal de Saneamento Básico (Lei nº. 11.445/2007) previu a necessidade de integração das infraestruturas e serviços com </a:t>
            </a:r>
            <a:r>
              <a:rPr lang="pt-BR" sz="2000" noProof="1">
                <a:solidFill>
                  <a:srgbClr val="FF5050"/>
                </a:solidFill>
                <a:latin typeface="Trebuchet MS" pitchFamily="34" charset="0"/>
              </a:rPr>
              <a:t>gestão eficiente dos recursos hídricos</a:t>
            </a:r>
            <a:r>
              <a:rPr lang="pt-BR" sz="2000" noProof="1">
                <a:solidFill>
                  <a:srgbClr val="003399"/>
                </a:solidFill>
                <a:latin typeface="Trebuchet MS" pitchFamily="34" charset="0"/>
              </a:rPr>
              <a:t> (art. 2º, XII), e que os planos de saneamento básico deverão ser compatíveis com os planos das bacias hidrográficas em que estiverem inseridos</a:t>
            </a:r>
          </a:p>
          <a:p>
            <a:pPr marL="361950" indent="-36195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>
                <a:solidFill>
                  <a:srgbClr val="003399"/>
                </a:solidFill>
                <a:latin typeface="Trebuchet MS" pitchFamily="34" charset="0"/>
              </a:rPr>
              <a:t>Planos Nacionais de Saneamento e de Recursos Hídricos -&gt; </a:t>
            </a:r>
            <a:r>
              <a:rPr lang="pt-BR" sz="2000">
                <a:solidFill>
                  <a:srgbClr val="FF5050"/>
                </a:solidFill>
                <a:latin typeface="Trebuchet MS" pitchFamily="34" charset="0"/>
              </a:rPr>
              <a:t>PLANSAB - PNRH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619250" y="188913"/>
            <a:ext cx="71294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2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Metas de qualidade - efetivação do enquadramento - necessidade de articulação</a:t>
            </a:r>
            <a:endParaRPr lang="pt-BR" sz="2200" noProof="1">
              <a:solidFill>
                <a:srgbClr val="00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6" name="Group 159"/>
          <p:cNvGraphicFramePr>
            <a:graphicFrameLocks noGrp="1"/>
          </p:cNvGraphicFramePr>
          <p:nvPr/>
        </p:nvGraphicFramePr>
        <p:xfrm>
          <a:off x="4751543" y="4425934"/>
          <a:ext cx="4321051" cy="22834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6738"/>
                <a:gridCol w="1558412"/>
                <a:gridCol w="1345901"/>
              </a:tblGrid>
              <a:tr h="7254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de Investimentos (R$ bilhões)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Ações de Saneamento (% do Total)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15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São Francisco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84,1%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155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Tocantins-Araguaia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3,8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76,3%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932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Guandu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90,6%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932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Doce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84,5%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071563"/>
            <a:ext cx="38195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1918" t="18900" r="17904" b="12116"/>
          <a:stretch>
            <a:fillRect/>
          </a:stretch>
        </p:blipFill>
        <p:spPr bwMode="auto">
          <a:xfrm>
            <a:off x="0" y="1143000"/>
            <a:ext cx="4992688" cy="53578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6AE81-028D-45DE-B918-08366AFE60A9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765300" y="333375"/>
            <a:ext cx="8135938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Trebuchet MS" pitchFamily="34" charset="0"/>
              </a:rPr>
              <a:t>Mapa de gestão – metas Institucionais</a:t>
            </a:r>
            <a:endParaRPr lang="pt-BR" sz="2800" i="1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133850"/>
            <a:ext cx="4610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4" cstate="print"/>
          <a:srcRect l="39877" t="2840" r="38371" b="90063"/>
          <a:stretch>
            <a:fillRect/>
          </a:stretch>
        </p:blipFill>
        <p:spPr bwMode="auto">
          <a:xfrm>
            <a:off x="4000500" y="1225550"/>
            <a:ext cx="9286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2" descr="Mapa3_SituacaoPontoscControle_TributarioCalha.jpg"/>
          <p:cNvPicPr>
            <a:picLocks noChangeAspect="1"/>
          </p:cNvPicPr>
          <p:nvPr/>
        </p:nvPicPr>
        <p:blipFill>
          <a:blip r:embed="rId2" cstate="print"/>
          <a:srcRect l="2489" t="18500" r="2489" b="6950"/>
          <a:stretch>
            <a:fillRect/>
          </a:stretch>
        </p:blipFill>
        <p:spPr bwMode="auto">
          <a:xfrm>
            <a:off x="3059113" y="358775"/>
            <a:ext cx="568960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ixaDeTexto 5"/>
          <p:cNvSpPr txBox="1">
            <a:spLocks noChangeArrowheads="1"/>
          </p:cNvSpPr>
          <p:nvPr/>
        </p:nvSpPr>
        <p:spPr bwMode="auto">
          <a:xfrm>
            <a:off x="0" y="1125538"/>
            <a:ext cx="29876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500">
                <a:solidFill>
                  <a:srgbClr val="002060"/>
                </a:solidFill>
                <a:latin typeface="Trebuchet MS" pitchFamily="34" charset="0"/>
              </a:rPr>
              <a:t>Pacto Nacional</a:t>
            </a:r>
          </a:p>
          <a:p>
            <a:pPr algn="ctr"/>
            <a:r>
              <a:rPr lang="pt-BR" sz="2000" i="1">
                <a:solidFill>
                  <a:srgbClr val="002060"/>
                </a:solidFill>
                <a:latin typeface="Trebuchet MS" pitchFamily="34" charset="0"/>
              </a:rPr>
              <a:t>Vazões de entrega e pontos de controle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1343" t="18900" r="17904" b="12116"/>
          <a:stretch>
            <a:fillRect/>
          </a:stretch>
        </p:blipFill>
        <p:spPr bwMode="auto">
          <a:xfrm>
            <a:off x="571500" y="2286000"/>
            <a:ext cx="1828800" cy="193516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" y="4429125"/>
            <a:ext cx="450056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6E3A73-E900-46E2-8C18-CC50328A1162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85938" y="142875"/>
            <a:ext cx="720725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Trebuchet MS" pitchFamily="34" charset="0"/>
              </a:rPr>
              <a:t>Gestão das Águas – Oportunidades e desafios para implementação de metas</a:t>
            </a:r>
            <a:endParaRPr lang="pt-BR" sz="2800" i="1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31748" name="Espaço Reservado para Conteúdo 2"/>
          <p:cNvSpPr>
            <a:spLocks/>
          </p:cNvSpPr>
          <p:nvPr/>
        </p:nvSpPr>
        <p:spPr bwMode="auto">
          <a:xfrm>
            <a:off x="395288" y="1285875"/>
            <a:ext cx="87487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q"/>
            </a:pPr>
            <a:r>
              <a:rPr lang="pt-BR" sz="2000">
                <a:solidFill>
                  <a:srgbClr val="FF0000"/>
                </a:solidFill>
                <a:latin typeface="Trebuchet MS" pitchFamily="34" charset="0"/>
              </a:rPr>
              <a:t>PACTO NACIONAL PELA GESTÃO DAS ÁGUAS - METAS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None/>
            </a:pPr>
            <a:r>
              <a:rPr lang="pt-BR" sz="2000" noProof="1">
                <a:solidFill>
                  <a:srgbClr val="000066"/>
                </a:solidFill>
                <a:latin typeface="Trebuchet MS" pitchFamily="34" charset="0"/>
              </a:rPr>
              <a:t>	ANA, Órgãos Gestores Estaduais, Comitês de Bacia, CERHs e CNRH	</a:t>
            </a:r>
          </a:p>
        </p:txBody>
      </p:sp>
      <p:sp>
        <p:nvSpPr>
          <p:cNvPr id="31749" name="Espaço Reservado para Conteúdo 2"/>
          <p:cNvSpPr>
            <a:spLocks/>
          </p:cNvSpPr>
          <p:nvPr/>
        </p:nvSpPr>
        <p:spPr bwMode="auto">
          <a:xfrm>
            <a:off x="395288" y="2357438"/>
            <a:ext cx="87487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q"/>
            </a:pPr>
            <a:r>
              <a:rPr lang="pt-BR" sz="2000">
                <a:solidFill>
                  <a:srgbClr val="000066"/>
                </a:solidFill>
                <a:latin typeface="Trebuchet MS" pitchFamily="34" charset="0"/>
              </a:rPr>
              <a:t>PLANOS DE BACIA E ENQUADRAMENTO COMO REFERENCIAL TÉCNICO PARA O DETALHAMENTO DAS </a:t>
            </a:r>
            <a:r>
              <a:rPr lang="pt-BR" sz="2000">
                <a:solidFill>
                  <a:srgbClr val="FF0000"/>
                </a:solidFill>
                <a:latin typeface="Trebuchet MS" pitchFamily="34" charset="0"/>
              </a:rPr>
              <a:t>METAS QUALI/QUANTITATIVAS</a:t>
            </a:r>
            <a:r>
              <a:rPr lang="pt-BR" sz="2000" noProof="1">
                <a:solidFill>
                  <a:srgbClr val="000066"/>
                </a:solidFill>
                <a:latin typeface="Trebuchet MS" pitchFamily="34" charset="0"/>
              </a:rPr>
              <a:t>	</a:t>
            </a:r>
          </a:p>
        </p:txBody>
      </p:sp>
      <p:sp>
        <p:nvSpPr>
          <p:cNvPr id="31750" name="Espaço Reservado para Conteúdo 2"/>
          <p:cNvSpPr>
            <a:spLocks/>
          </p:cNvSpPr>
          <p:nvPr/>
        </p:nvSpPr>
        <p:spPr bwMode="auto">
          <a:xfrm>
            <a:off x="395288" y="3357563"/>
            <a:ext cx="83200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q"/>
            </a:pPr>
            <a:r>
              <a:rPr lang="pt-BR" sz="2000" noProof="1">
                <a:solidFill>
                  <a:srgbClr val="000066"/>
                </a:solidFill>
                <a:latin typeface="Trebuchet MS" pitchFamily="34" charset="0"/>
              </a:rPr>
              <a:t>MAPA DE GESTÃO COMO REFERENCIAL PARA O ESTABELECIMENTO DE </a:t>
            </a:r>
            <a:r>
              <a:rPr lang="pt-BR" sz="2000" noProof="1">
                <a:solidFill>
                  <a:srgbClr val="FF0000"/>
                </a:solidFill>
                <a:latin typeface="Trebuchet MS" pitchFamily="34" charset="0"/>
              </a:rPr>
              <a:t>METAS INSTITUCIONAIS </a:t>
            </a:r>
            <a:r>
              <a:rPr lang="pt-BR" sz="2000" noProof="1">
                <a:solidFill>
                  <a:srgbClr val="000066"/>
                </a:solidFill>
                <a:latin typeface="Trebuchet MS" pitchFamily="34" charset="0"/>
              </a:rPr>
              <a:t>– IMPLEMENTAÇÃO DO SINGREH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q"/>
            </a:pPr>
            <a:endParaRPr lang="pt-BR" sz="2000" noProof="1">
              <a:solidFill>
                <a:srgbClr val="000066"/>
              </a:solidFill>
              <a:latin typeface="Trebuchet MS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rgbClr val="003399"/>
              </a:buClr>
              <a:buSzPct val="90000"/>
              <a:buFont typeface="Wingdings" pitchFamily="2" charset="2"/>
              <a:buChar char="q"/>
            </a:pPr>
            <a:r>
              <a:rPr lang="pt-BR" sz="2000" noProof="1">
                <a:solidFill>
                  <a:srgbClr val="FF0000"/>
                </a:solidFill>
                <a:latin typeface="Trebuchet MS" pitchFamily="34" charset="0"/>
              </a:rPr>
              <a:t>ARTICULAÇÃO INTERINSTITUCIONAL E SETORIAL </a:t>
            </a:r>
            <a:r>
              <a:rPr lang="pt-BR" sz="2000" noProof="1">
                <a:solidFill>
                  <a:srgbClr val="000066"/>
                </a:solidFill>
                <a:latin typeface="Trebuchet MS" pitchFamily="34" charset="0"/>
              </a:rPr>
              <a:t>PARA A OPERACIONALIZAÇÃO DAS METAS </a:t>
            </a:r>
            <a:r>
              <a:rPr lang="pt-BR" sz="2000" noProof="1">
                <a:solidFill>
                  <a:srgbClr val="000066"/>
                </a:solidFill>
                <a:latin typeface="Trebuchet MS" pitchFamily="34" charset="0"/>
                <a:sym typeface="Wingdings" pitchFamily="2" charset="2"/>
              </a:rPr>
              <a:t></a:t>
            </a:r>
            <a:r>
              <a:rPr lang="pt-BR" sz="2000" noProof="1">
                <a:solidFill>
                  <a:srgbClr val="000066"/>
                </a:solidFill>
                <a:latin typeface="Trebuchet MS" pitchFamily="34" charset="0"/>
              </a:rPr>
              <a:t> INVESTIMENTOS NECESSÁRIOS PARA O CONTROLE DA POLUIÇÃO (METAS DE QUALIDADE)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55345-2AAE-42DE-875E-B779D65598EC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12775" y="981075"/>
            <a:ext cx="77041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Char char="g"/>
            </a:pPr>
            <a:endParaRPr lang="pt-BR">
              <a:solidFill>
                <a:srgbClr val="000066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r>
              <a:rPr lang="pt-BR" sz="8000">
                <a:solidFill>
                  <a:srgbClr val="000066"/>
                </a:solidFill>
              </a:rPr>
              <a:t>FIM</a:t>
            </a: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r>
              <a:rPr lang="pt-BR" sz="3600" b="1" noProof="1">
                <a:solidFill>
                  <a:srgbClr val="000066"/>
                </a:solidFill>
              </a:rPr>
              <a:t>GRATO !</a:t>
            </a: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endParaRPr lang="pt-BR" sz="2600" noProof="1">
              <a:solidFill>
                <a:srgbClr val="000066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endParaRPr lang="pt-BR" sz="2600" noProof="1">
              <a:solidFill>
                <a:srgbClr val="000066"/>
              </a:solidFill>
            </a:endParaRP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r>
              <a:rPr lang="pt-BR" sz="3200" noProof="1">
                <a:solidFill>
                  <a:srgbClr val="000066"/>
                </a:solidFill>
              </a:rPr>
              <a:t>João Gilberto Lotufo Conejo</a:t>
            </a: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arlett" pitchFamily="2" charset="2"/>
              <a:buNone/>
            </a:pPr>
            <a:r>
              <a:rPr lang="pt-BR" sz="2000" noProof="1">
                <a:solidFill>
                  <a:srgbClr val="000066"/>
                </a:solidFill>
              </a:rPr>
              <a:t>jglotufo@ana.gov.br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AEEAE-10CC-4CA8-B918-5D51744FE689}" type="slidenum">
              <a:rPr lang="pt-BR" smtClean="0"/>
              <a:pPr>
                <a:defRPr/>
              </a:pPr>
              <a:t>2</a:t>
            </a:fld>
            <a:endParaRPr lang="pt-BR" dirty="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57250" y="333375"/>
            <a:ext cx="8135938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Trebuchet MS" pitchFamily="34" charset="0"/>
              </a:rPr>
              <a:t>Roteiro</a:t>
            </a:r>
            <a:endParaRPr lang="pt-BR" sz="2800" i="1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85750" y="1285875"/>
            <a:ext cx="8567738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0066"/>
                </a:solidFill>
                <a:latin typeface="Trebuchet MS" pitchFamily="34" charset="0"/>
              </a:rPr>
              <a:t>Aspectos legais e institucionais da Política Nacional de Recursos Hídricos</a:t>
            </a:r>
          </a:p>
          <a:p>
            <a:pPr marL="361950" indent="-361950">
              <a:lnSpc>
                <a:spcPct val="110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0066"/>
                </a:solidFill>
                <a:latin typeface="Trebuchet MS" pitchFamily="34" charset="0"/>
              </a:rPr>
              <a:t>Contexto 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  <a:sym typeface="Wingdings" pitchFamily="2" charset="2"/>
              </a:rPr>
              <a:t> 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</a:rPr>
              <a:t>Dominialidade dos rios e balanço quali-quantitativo no Brasil</a:t>
            </a:r>
          </a:p>
          <a:p>
            <a:pPr marL="361950" indent="-361950">
              <a:lnSpc>
                <a:spcPct val="110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0066"/>
                </a:solidFill>
                <a:latin typeface="Trebuchet MS" pitchFamily="34" charset="0"/>
              </a:rPr>
              <a:t>Instrumentos da PNRH 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  <a:sym typeface="Wingdings" pitchFamily="2" charset="2"/>
              </a:rPr>
              <a:t>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</a:rPr>
              <a:t> planos e enquadramento</a:t>
            </a:r>
          </a:p>
          <a:p>
            <a:pPr marL="361950" indent="-361950">
              <a:lnSpc>
                <a:spcPct val="110000"/>
              </a:lnSpc>
              <a:spcBef>
                <a:spcPct val="5000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pt-BR" sz="2400">
                <a:solidFill>
                  <a:srgbClr val="000066"/>
                </a:solidFill>
                <a:latin typeface="Trebuchet MS" pitchFamily="34" charset="0"/>
              </a:rPr>
              <a:t>Principais desafios e oportunidades para um Pacto Nacional de Gestão das Águas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388938" y="1563688"/>
            <a:ext cx="5949950" cy="0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50800" y="1069975"/>
            <a:ext cx="635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pt-BR" sz="2400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Lei 9.433/97 – Fundamentos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 da Política</a:t>
            </a:r>
            <a:endParaRPr lang="pt-BR" sz="2400" noProof="1">
              <a:solidFill>
                <a:srgbClr val="00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5113" y="1631950"/>
            <a:ext cx="7978775" cy="1465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 água é um bem de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domínio público</a:t>
            </a:r>
          </a:p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 água é um recurso limitado, dotado de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valor econômico</a:t>
            </a:r>
          </a:p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Em situações de escassez, o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consumo humano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e a dessedentação de animais são prioritários</a:t>
            </a:r>
          </a:p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 gestão deve proporcionar o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uso múltiplo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das águas</a:t>
            </a:r>
            <a:endParaRPr lang="pt-BR" noProof="1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92100" y="3332163"/>
            <a:ext cx="4054475" cy="146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Bacia hidrográfica</a:t>
            </a:r>
            <a:r>
              <a:rPr lang="pt-BR">
                <a:solidFill>
                  <a:srgbClr val="FFFFC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é a unidade territorial de planejamento</a:t>
            </a:r>
          </a:p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endParaRPr lang="pt-BR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Gestão descentralizada</a:t>
            </a:r>
            <a:r>
              <a:rPr lang="pt-BR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: poder</a:t>
            </a: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 público, usuários e comunidade</a:t>
            </a:r>
            <a:endParaRPr lang="pt-BR" noProof="1">
              <a:solidFill>
                <a:srgbClr val="003399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388938" y="5491163"/>
            <a:ext cx="4624387" cy="0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79388" y="4995863"/>
            <a:ext cx="492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pt-BR" sz="2400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Lei 9.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984</a:t>
            </a:r>
            <a:r>
              <a:rPr lang="pt-BR" sz="2400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/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2000</a:t>
            </a:r>
            <a:r>
              <a:rPr lang="pt-BR" sz="2400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 – </a:t>
            </a:r>
            <a:r>
              <a:rPr lang="pt-BR" sz="24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Criação da ANA</a:t>
            </a:r>
            <a:endParaRPr lang="pt-BR" sz="2400" noProof="1">
              <a:solidFill>
                <a:srgbClr val="00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361950" y="5608638"/>
            <a:ext cx="4541838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63538" indent="-363538" eaLnBrk="0" hangingPunct="0">
              <a:buClr>
                <a:schemeClr val="bg1"/>
              </a:buClr>
              <a:buFont typeface="Wingdings" pitchFamily="2" charset="2"/>
              <a:buChar char="§"/>
            </a:pP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ANA:</a:t>
            </a:r>
            <a:r>
              <a:rPr lang="pt-BR">
                <a:solidFill>
                  <a:srgbClr val="FF9933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Entidade Federal de</a:t>
            </a:r>
            <a:r>
              <a:rPr lang="pt-BR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implementação da Política Nacional </a:t>
            </a:r>
            <a:r>
              <a:rPr lang="pt-BR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de Recursos Hídricos</a:t>
            </a:r>
          </a:p>
        </p:txBody>
      </p:sp>
      <p:sp>
        <p:nvSpPr>
          <p:cNvPr id="19465" name="Text Box 3"/>
          <p:cNvSpPr txBox="1">
            <a:spLocks noChangeArrowheads="1"/>
          </p:cNvSpPr>
          <p:nvPr/>
        </p:nvSpPr>
        <p:spPr bwMode="auto">
          <a:xfrm>
            <a:off x="2411413" y="300038"/>
            <a:ext cx="66246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8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Arcabouço legal e institucional</a:t>
            </a:r>
            <a:endParaRPr lang="pt-BR" sz="2800" noProof="1">
              <a:solidFill>
                <a:srgbClr val="00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94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75" y="3241675"/>
            <a:ext cx="3886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725487"/>
          </a:xfrm>
        </p:spPr>
        <p:txBody>
          <a:bodyPr/>
          <a:lstStyle/>
          <a:p>
            <a:pPr>
              <a:defRPr/>
            </a:pPr>
            <a:r>
              <a:rPr lang="pt-BR" sz="2400" b="1" kern="1200" dirty="0" smtClean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Instrumentos de Gestão de Recursos Hídricos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864832-1B92-4F1F-8E7A-5920A6062224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23850" y="1474788"/>
          <a:ext cx="8424863" cy="4383087"/>
        </p:xfrm>
        <a:graphic>
          <a:graphicData uri="http://schemas.openxmlformats.org/presentationml/2006/ole">
            <p:oleObj spid="_x0000_s1026" name="Visio" r:id="rId3" imgW="7297723" imgH="379721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163513" y="1465263"/>
            <a:ext cx="4543425" cy="6350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4925" y="1069975"/>
            <a:ext cx="6357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Planos de recursos hídricos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2713" y="1539875"/>
            <a:ext cx="8986837" cy="1169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Lei 9433/97</a:t>
            </a:r>
          </a:p>
          <a:p>
            <a:pPr algn="just"/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Art. 7º Os Planos de Recursos Hídricos são planos de longo prazo, com horizonte de planejamento compatível com o período de implantação de seus programas e projetos e terão o seguinte </a:t>
            </a:r>
            <a:r>
              <a:rPr lang="pt-BR" sz="1400" i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conteúdo mínimo</a:t>
            </a:r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:</a:t>
            </a:r>
          </a:p>
          <a:p>
            <a:pPr algn="just"/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IV - metas de racionalização de uso, aumento da quantidade e melhoria da qualidade dos recursos hídricos disponíveis.</a:t>
            </a: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136525" y="3276600"/>
            <a:ext cx="4624388" cy="0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4925" y="2781300"/>
            <a:ext cx="4926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Enquadramento</a:t>
            </a:r>
          </a:p>
        </p:txBody>
      </p:sp>
      <p:sp>
        <p:nvSpPr>
          <p:cNvPr id="20487" name="Text Box 3"/>
          <p:cNvSpPr txBox="1">
            <a:spLocks noChangeArrowheads="1"/>
          </p:cNvSpPr>
          <p:nvPr/>
        </p:nvSpPr>
        <p:spPr bwMode="auto">
          <a:xfrm>
            <a:off x="2411413" y="300038"/>
            <a:ext cx="66246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800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Implementação de metas</a:t>
            </a:r>
            <a:endParaRPr lang="pt-BR" sz="2800" noProof="1">
              <a:solidFill>
                <a:srgbClr val="000066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488" name="Text Box 4"/>
          <p:cNvSpPr txBox="1">
            <a:spLocks noChangeArrowheads="1"/>
          </p:cNvSpPr>
          <p:nvPr/>
        </p:nvSpPr>
        <p:spPr bwMode="auto">
          <a:xfrm>
            <a:off x="79375" y="3268663"/>
            <a:ext cx="8986838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Resolução nº 91/2008 do CNRH</a:t>
            </a:r>
          </a:p>
          <a:p>
            <a:pPr algn="just"/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Art. 7º O programa para efetivação do enquadramento, como expressão de </a:t>
            </a:r>
            <a:r>
              <a:rPr lang="pt-BR" sz="1400" i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objetivos e metas articulados ao correspondente plano de bacia hidrográfica</a:t>
            </a:r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, quando existente, deve conter propostas de ações de gestão e seus prazos de execução, os planos de investimentos e os instrumentos de compromisso...</a:t>
            </a:r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130175" y="4860925"/>
            <a:ext cx="4624388" cy="0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34925" y="4365625"/>
            <a:ext cx="6840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noProof="1">
                <a:solidFill>
                  <a:srgbClr val="000066"/>
                </a:solidFill>
                <a:latin typeface="Trebuchet MS" pitchFamily="34" charset="0"/>
                <a:cs typeface="Times New Roman" pitchFamily="18" charset="0"/>
              </a:rPr>
              <a:t>Requisitos de entrega (vazões e parâmetros de qualidade)</a:t>
            </a:r>
          </a:p>
        </p:txBody>
      </p:sp>
      <p:sp>
        <p:nvSpPr>
          <p:cNvPr id="20491" name="Text Box 4"/>
          <p:cNvSpPr txBox="1">
            <a:spLocks noChangeArrowheads="1"/>
          </p:cNvSpPr>
          <p:nvPr/>
        </p:nvSpPr>
        <p:spPr bwMode="auto">
          <a:xfrm>
            <a:off x="79375" y="4852988"/>
            <a:ext cx="9064625" cy="1384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Decreto 3692/2000</a:t>
            </a:r>
          </a:p>
          <a:p>
            <a:pPr algn="just"/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Art. 17. Observado o disposto no art. 4º da Lei nº 9.433, de 1997 (“A União articular-se-á com os Estados tendo em vista o gerenciamento dos recursos hídricos de interesse comum”) a ANA exercerá ação reguladora em corpos de água de domínio da União, inclusive mediante a </a:t>
            </a:r>
            <a:r>
              <a:rPr lang="pt-BR" sz="1400" i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definição de requisitos de vazão mínima e de concentração máxima de poluentes </a:t>
            </a:r>
            <a:r>
              <a:rPr lang="pt-BR" sz="1400" i="1">
                <a:solidFill>
                  <a:srgbClr val="003399"/>
                </a:solidFill>
                <a:latin typeface="Trebuchet MS" pitchFamily="34" charset="0"/>
                <a:cs typeface="Times New Roman" pitchFamily="18" charset="0"/>
              </a:rPr>
              <a:t>na transição de corpos de água de domínio Estadual para os de domínio Federal.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6688" y="357188"/>
            <a:ext cx="6329362" cy="642937"/>
          </a:xfrm>
        </p:spPr>
        <p:txBody>
          <a:bodyPr/>
          <a:lstStyle/>
          <a:p>
            <a:pPr algn="l">
              <a:defRPr/>
            </a:pPr>
            <a:r>
              <a:rPr lang="pt-BR" sz="2400" b="1" kern="1200" dirty="0" err="1" smtClean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Dominialidade</a:t>
            </a:r>
            <a:r>
              <a:rPr lang="pt-BR" sz="2400" b="1" kern="1200" dirty="0" smtClean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 dos rios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1BDB2-B03D-4A1F-9230-B4A41F046089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21508" name="Imagem 5" descr="mapa dominialida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143000"/>
            <a:ext cx="527208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3778250"/>
            <a:ext cx="3455987" cy="9112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50000"/>
              </a:spcBef>
              <a:buClr>
                <a:srgbClr val="003399"/>
              </a:buClr>
              <a:defRPr/>
            </a:pPr>
            <a:r>
              <a:rPr lang="pt-BR" sz="1400" dirty="0">
                <a:solidFill>
                  <a:srgbClr val="000066"/>
                </a:solidFill>
                <a:latin typeface="Trebuchet MS" pitchFamily="34" charset="0"/>
              </a:rPr>
              <a:t>Dupla </a:t>
            </a:r>
            <a:r>
              <a:rPr lang="pt-BR" sz="1400" dirty="0" err="1">
                <a:solidFill>
                  <a:srgbClr val="000066"/>
                </a:solidFill>
                <a:latin typeface="Trebuchet MS" pitchFamily="34" charset="0"/>
              </a:rPr>
              <a:t>dominialidade</a:t>
            </a:r>
            <a:endParaRPr lang="pt-BR" sz="1400" dirty="0">
              <a:solidFill>
                <a:srgbClr val="000066"/>
              </a:solidFill>
              <a:latin typeface="Trebuchet MS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003399"/>
              </a:buClr>
              <a:defRPr/>
            </a:pPr>
            <a:r>
              <a:rPr lang="pt-BR" sz="1400" dirty="0">
                <a:solidFill>
                  <a:srgbClr val="000066"/>
                </a:solidFill>
                <a:latin typeface="Trebuchet MS" pitchFamily="34" charset="0"/>
              </a:rPr>
              <a:t>Política Nacional de Recursos Hídricos: Gestão por bacias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2531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138"/>
            <a:ext cx="6538913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933825"/>
            <a:ext cx="23399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 b="1">
                <a:solidFill>
                  <a:srgbClr val="000000"/>
                </a:solidFill>
                <a:cs typeface="Times New Roman" pitchFamily="18" charset="0"/>
              </a:rPr>
              <a:t>Classificação da extensão dos rios brasileiros</a:t>
            </a:r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2843213" y="5805488"/>
            <a:ext cx="784225" cy="56038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3571875" y="5857875"/>
            <a:ext cx="398463" cy="315913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4338638" y="4814888"/>
            <a:ext cx="361950" cy="334962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4886325" y="4643438"/>
            <a:ext cx="285750" cy="34290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4743450" y="4229100"/>
            <a:ext cx="301625" cy="354013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4857750" y="1571625"/>
            <a:ext cx="1404938" cy="20002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9" name="AutoShape 10"/>
          <p:cNvSpPr>
            <a:spLocks/>
          </p:cNvSpPr>
          <p:nvPr/>
        </p:nvSpPr>
        <p:spPr bwMode="auto">
          <a:xfrm>
            <a:off x="7019925" y="3802063"/>
            <a:ext cx="2124075" cy="1055687"/>
          </a:xfrm>
          <a:prstGeom prst="accentCallout1">
            <a:avLst>
              <a:gd name="adj1" fmla="val 10829"/>
              <a:gd name="adj2" fmla="val -3588"/>
              <a:gd name="adj3" fmla="val 61694"/>
              <a:gd name="adj4" fmla="val -906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400" u="sng" noProof="1">
                <a:solidFill>
                  <a:schemeClr val="accent2"/>
                </a:solidFill>
                <a:latin typeface="Trebuchet MS" pitchFamily="34" charset="0"/>
              </a:rPr>
              <a:t>Criticidade quali-quantitativ</a:t>
            </a:r>
            <a:r>
              <a:rPr lang="pt-BR" sz="1400" u="sng">
                <a:solidFill>
                  <a:schemeClr val="accent2"/>
                </a:solidFill>
                <a:latin typeface="Trebuchet MS" pitchFamily="34" charset="0"/>
              </a:rPr>
              <a:t>a</a:t>
            </a:r>
            <a:r>
              <a:rPr lang="pt-BR" sz="1400">
                <a:solidFill>
                  <a:schemeClr val="accent2"/>
                </a:solidFill>
                <a:latin typeface="Trebuchet MS" pitchFamily="34" charset="0"/>
              </a:rPr>
              <a:t>:           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Rios em regiões metropolitanas</a:t>
            </a:r>
            <a:r>
              <a:rPr lang="pt-BR" sz="1400">
                <a:solidFill>
                  <a:schemeClr val="accent2"/>
                </a:solidFill>
                <a:latin typeface="Trebuchet MS" pitchFamily="34" charset="0"/>
              </a:rPr>
              <a:t> - Elevada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 demanda e grande </a:t>
            </a:r>
            <a:r>
              <a:rPr lang="pt-BR" sz="1400">
                <a:solidFill>
                  <a:schemeClr val="accent2"/>
                </a:solidFill>
                <a:latin typeface="Trebuchet MS" pitchFamily="34" charset="0"/>
              </a:rPr>
              <a:t>carga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 de lançamento de esgotos</a:t>
            </a:r>
          </a:p>
        </p:txBody>
      </p:sp>
      <p:sp>
        <p:nvSpPr>
          <p:cNvPr id="22540" name="AutoShape 11"/>
          <p:cNvSpPr>
            <a:spLocks/>
          </p:cNvSpPr>
          <p:nvPr/>
        </p:nvSpPr>
        <p:spPr bwMode="auto">
          <a:xfrm>
            <a:off x="5308600" y="5876925"/>
            <a:ext cx="3835400" cy="765175"/>
          </a:xfrm>
          <a:prstGeom prst="accentCallout1">
            <a:avLst>
              <a:gd name="adj1" fmla="val 14940"/>
              <a:gd name="adj2" fmla="val -1986"/>
              <a:gd name="adj3" fmla="val 55986"/>
              <a:gd name="adj4" fmla="val -461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400" u="sng" noProof="1">
                <a:solidFill>
                  <a:schemeClr val="accent2"/>
                </a:solidFill>
                <a:latin typeface="Trebuchet MS" pitchFamily="34" charset="0"/>
              </a:rPr>
              <a:t>Criticidade quantitativa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</a:b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Rios no sul do Brasil. </a:t>
            </a:r>
            <a:r>
              <a:rPr lang="pt-BR" sz="1400">
                <a:solidFill>
                  <a:schemeClr val="accent2"/>
                </a:solidFill>
                <a:latin typeface="Trebuchet MS" pitchFamily="34" charset="0"/>
              </a:rPr>
              <a:t>Elevada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 demanda para irrigação (arroz inundado)</a:t>
            </a:r>
          </a:p>
        </p:txBody>
      </p:sp>
      <p:sp>
        <p:nvSpPr>
          <p:cNvPr id="22541" name="AutoShape 12"/>
          <p:cNvSpPr>
            <a:spLocks/>
          </p:cNvSpPr>
          <p:nvPr/>
        </p:nvSpPr>
        <p:spPr bwMode="auto">
          <a:xfrm>
            <a:off x="7019925" y="1773238"/>
            <a:ext cx="2124075" cy="838200"/>
          </a:xfrm>
          <a:prstGeom prst="accentCallout1">
            <a:avLst>
              <a:gd name="adj1" fmla="val 13634"/>
              <a:gd name="adj2" fmla="val -3588"/>
              <a:gd name="adj3" fmla="val 37690"/>
              <a:gd name="adj4" fmla="val -409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400" u="sng" noProof="1">
                <a:solidFill>
                  <a:schemeClr val="accent2"/>
                </a:solidFill>
                <a:latin typeface="Trebuchet MS" pitchFamily="34" charset="0"/>
              </a:rPr>
              <a:t>Criticidade quantitativa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/>
            </a:r>
            <a:b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</a:b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Rios </a:t>
            </a:r>
            <a:r>
              <a:rPr lang="pt-BR" sz="1400">
                <a:solidFill>
                  <a:schemeClr val="accent2"/>
                </a:solidFill>
                <a:latin typeface="Trebuchet MS" pitchFamily="34" charset="0"/>
              </a:rPr>
              <a:t>do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 Nordeste</a:t>
            </a:r>
            <a:r>
              <a:rPr lang="pt-BR" sz="1400">
                <a:solidFill>
                  <a:schemeClr val="accent2"/>
                </a:solidFill>
                <a:latin typeface="Trebuchet MS" pitchFamily="34" charset="0"/>
              </a:rPr>
              <a:t> - </a:t>
            </a:r>
            <a:r>
              <a:rPr lang="pt-BR" sz="1400" noProof="1">
                <a:solidFill>
                  <a:schemeClr val="accent2"/>
                </a:solidFill>
                <a:latin typeface="Trebuchet MS" pitchFamily="34" charset="0"/>
              </a:rPr>
              <a:t>Baixa disponibilidade hídrica para atender a demanda</a:t>
            </a:r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6588125" y="153988"/>
            <a:ext cx="2555875" cy="32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500" b="1" noProof="1">
                <a:solidFill>
                  <a:schemeClr val="accent2"/>
                </a:solidFill>
                <a:latin typeface="Trebuchet MS" pitchFamily="34" charset="0"/>
              </a:rPr>
              <a:t>Balanço quali-quantitativo</a:t>
            </a:r>
            <a:endParaRPr lang="pt-BR" sz="1500" b="1" i="1" noProof="1">
              <a:solidFill>
                <a:schemeClr val="accent2"/>
              </a:solidFill>
              <a:latin typeface="Trebuchet MS" pitchFamily="34" charset="0"/>
            </a:endParaRPr>
          </a:p>
        </p:txBody>
      </p:sp>
      <p:pic>
        <p:nvPicPr>
          <p:cNvPr id="22543" name="Imagem 11"/>
          <p:cNvPicPr>
            <a:picLocks noChangeAspect="1" noChangeArrowheads="1"/>
          </p:cNvPicPr>
          <p:nvPr/>
        </p:nvPicPr>
        <p:blipFill>
          <a:blip r:embed="rId3" cstate="print"/>
          <a:srcRect l="48633" t="57341" r="15625" b="39835"/>
          <a:stretch>
            <a:fillRect/>
          </a:stretch>
        </p:blipFill>
        <p:spPr bwMode="auto">
          <a:xfrm>
            <a:off x="0" y="6489700"/>
            <a:ext cx="4427538" cy="323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44" name="Picture 20"/>
          <p:cNvPicPr>
            <a:picLocks noChangeAspect="1" noChangeArrowheads="1"/>
          </p:cNvPicPr>
          <p:nvPr/>
        </p:nvPicPr>
        <p:blipFill>
          <a:blip r:embed="rId4" cstate="print"/>
          <a:srcRect l="4996" r="4823" b="10400"/>
          <a:stretch>
            <a:fillRect/>
          </a:stretch>
        </p:blipFill>
        <p:spPr bwMode="auto">
          <a:xfrm>
            <a:off x="0" y="4292600"/>
            <a:ext cx="2879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E68EF-ADE5-4306-AA31-F2A289AFAA22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57250" y="333375"/>
            <a:ext cx="8135938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000066"/>
                </a:solidFill>
                <a:latin typeface="Trebuchet MS" pitchFamily="34" charset="0"/>
              </a:rPr>
              <a:t>Planos de recursos hídricos</a:t>
            </a:r>
            <a:endParaRPr lang="pt-BR" sz="2800" i="1">
              <a:solidFill>
                <a:srgbClr val="000066"/>
              </a:solidFill>
              <a:latin typeface="Trebuchet MS" pitchFamily="34" charset="0"/>
            </a:endParaRPr>
          </a:p>
        </p:txBody>
      </p:sp>
      <p:pic>
        <p:nvPicPr>
          <p:cNvPr id="23556" name="Imagem 20" descr="planos2"/>
          <p:cNvPicPr>
            <a:picLocks noChangeAspect="1" noChangeArrowheads="1"/>
          </p:cNvPicPr>
          <p:nvPr/>
        </p:nvPicPr>
        <p:blipFill>
          <a:blip r:embed="rId2" cstate="print"/>
          <a:srcRect l="10052" t="25810" r="7936" b="13591"/>
          <a:stretch>
            <a:fillRect/>
          </a:stretch>
        </p:blipFill>
        <p:spPr bwMode="auto">
          <a:xfrm>
            <a:off x="395288" y="1125538"/>
            <a:ext cx="5184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651500" y="1466850"/>
            <a:ext cx="3097213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1938" indent="-261938" algn="just" eaLnBrk="0" hangingPunct="0"/>
            <a:r>
              <a:rPr lang="pt-BR" sz="1400" b="1" i="1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Cobertura atual</a:t>
            </a:r>
          </a:p>
          <a:p>
            <a:pPr marL="261938" indent="-261938" algn="just" eaLnBrk="0" hangingPunct="0">
              <a:buFont typeface="Wingdings" pitchFamily="2" charset="2"/>
              <a:buChar char="§"/>
            </a:pPr>
            <a:r>
              <a:rPr lang="pt-BR" sz="1400" noProof="1">
                <a:solidFill>
                  <a:srgbClr val="000066"/>
                </a:solidFill>
                <a:latin typeface="Trebuchet MS" pitchFamily="34" charset="0"/>
              </a:rPr>
              <a:t>4,3 milhões de km² (51% do território brasileiro) com planos de bacia elaborados</a:t>
            </a:r>
            <a:endParaRPr lang="pt-BR" sz="1400">
              <a:solidFill>
                <a:srgbClr val="FF7C8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68313" y="6237288"/>
            <a:ext cx="15843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140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Situação DEZ10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C6869-A310-40C9-A627-F46929087C6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grpSp>
        <p:nvGrpSpPr>
          <p:cNvPr id="24579" name="Group 126"/>
          <p:cNvGrpSpPr>
            <a:grpSpLocks noChangeAspect="1"/>
          </p:cNvGrpSpPr>
          <p:nvPr/>
        </p:nvGrpSpPr>
        <p:grpSpPr bwMode="auto">
          <a:xfrm>
            <a:off x="26988" y="2159000"/>
            <a:ext cx="9117012" cy="2120900"/>
            <a:chOff x="430" y="1553"/>
            <a:chExt cx="5098" cy="1192"/>
          </a:xfrm>
        </p:grpSpPr>
        <p:sp>
          <p:nvSpPr>
            <p:cNvPr id="24608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430" y="1575"/>
              <a:ext cx="4899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09" name="Rectangle 127"/>
            <p:cNvSpPr>
              <a:spLocks noChangeArrowheads="1"/>
            </p:cNvSpPr>
            <p:nvPr/>
          </p:nvSpPr>
          <p:spPr bwMode="auto">
            <a:xfrm>
              <a:off x="567" y="1575"/>
              <a:ext cx="2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610" name="Group 140"/>
            <p:cNvGrpSpPr>
              <a:grpSpLocks/>
            </p:cNvGrpSpPr>
            <p:nvPr/>
          </p:nvGrpSpPr>
          <p:grpSpPr bwMode="auto">
            <a:xfrm>
              <a:off x="478" y="1585"/>
              <a:ext cx="1706" cy="1140"/>
              <a:chOff x="478" y="1585"/>
              <a:chExt cx="1706" cy="1140"/>
            </a:xfrm>
          </p:grpSpPr>
          <p:grpSp>
            <p:nvGrpSpPr>
              <p:cNvPr id="24750" name="Group 131"/>
              <p:cNvGrpSpPr>
                <a:grpSpLocks/>
              </p:cNvGrpSpPr>
              <p:nvPr/>
            </p:nvGrpSpPr>
            <p:grpSpPr bwMode="auto">
              <a:xfrm>
                <a:off x="478" y="2164"/>
                <a:ext cx="1560" cy="561"/>
                <a:chOff x="478" y="2164"/>
                <a:chExt cx="1560" cy="561"/>
              </a:xfrm>
            </p:grpSpPr>
            <p:sp>
              <p:nvSpPr>
                <p:cNvPr id="24759" name="Rectangle 128"/>
                <p:cNvSpPr>
                  <a:spLocks noChangeArrowheads="1"/>
                </p:cNvSpPr>
                <p:nvPr/>
              </p:nvSpPr>
              <p:spPr bwMode="auto">
                <a:xfrm>
                  <a:off x="478" y="2164"/>
                  <a:ext cx="1559" cy="56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60" name="Picture 12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80" y="2166"/>
                  <a:ext cx="1558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6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78" y="2164"/>
                  <a:ext cx="1559" cy="56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751" name="Group 135"/>
              <p:cNvGrpSpPr>
                <a:grpSpLocks/>
              </p:cNvGrpSpPr>
              <p:nvPr/>
            </p:nvGrpSpPr>
            <p:grpSpPr bwMode="auto">
              <a:xfrm>
                <a:off x="478" y="1585"/>
                <a:ext cx="1706" cy="560"/>
                <a:chOff x="478" y="1585"/>
                <a:chExt cx="1706" cy="560"/>
              </a:xfrm>
            </p:grpSpPr>
            <p:sp>
              <p:nvSpPr>
                <p:cNvPr id="247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478" y="1585"/>
                  <a:ext cx="1705" cy="56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57" name="Picture 13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0" y="1585"/>
                  <a:ext cx="1704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478" y="1585"/>
                  <a:ext cx="1705" cy="560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752" name="Group 139"/>
              <p:cNvGrpSpPr>
                <a:grpSpLocks/>
              </p:cNvGrpSpPr>
              <p:nvPr/>
            </p:nvGrpSpPr>
            <p:grpSpPr bwMode="auto">
              <a:xfrm>
                <a:off x="478" y="1585"/>
                <a:ext cx="138" cy="136"/>
                <a:chOff x="478" y="1585"/>
                <a:chExt cx="138" cy="136"/>
              </a:xfrm>
            </p:grpSpPr>
            <p:sp>
              <p:nvSpPr>
                <p:cNvPr id="24753" name="Rectangle 136"/>
                <p:cNvSpPr>
                  <a:spLocks noChangeArrowheads="1"/>
                </p:cNvSpPr>
                <p:nvPr/>
              </p:nvSpPr>
              <p:spPr bwMode="auto">
                <a:xfrm>
                  <a:off x="478" y="1585"/>
                  <a:ext cx="136" cy="13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54" name="Picture 13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0" y="1585"/>
                  <a:ext cx="136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55" name="Rectangle 138"/>
                <p:cNvSpPr>
                  <a:spLocks noChangeArrowheads="1"/>
                </p:cNvSpPr>
                <p:nvPr/>
              </p:nvSpPr>
              <p:spPr bwMode="auto">
                <a:xfrm>
                  <a:off x="478" y="1585"/>
                  <a:ext cx="136" cy="13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4611" name="Group 153"/>
            <p:cNvGrpSpPr>
              <a:grpSpLocks/>
            </p:cNvGrpSpPr>
            <p:nvPr/>
          </p:nvGrpSpPr>
          <p:grpSpPr bwMode="auto">
            <a:xfrm>
              <a:off x="3833" y="1585"/>
              <a:ext cx="1546" cy="1140"/>
              <a:chOff x="3833" y="1585"/>
              <a:chExt cx="1546" cy="1140"/>
            </a:xfrm>
          </p:grpSpPr>
          <p:grpSp>
            <p:nvGrpSpPr>
              <p:cNvPr id="24738" name="Group 144"/>
              <p:cNvGrpSpPr>
                <a:grpSpLocks/>
              </p:cNvGrpSpPr>
              <p:nvPr/>
            </p:nvGrpSpPr>
            <p:grpSpPr bwMode="auto">
              <a:xfrm>
                <a:off x="4681" y="1585"/>
                <a:ext cx="698" cy="560"/>
                <a:chOff x="4681" y="1585"/>
                <a:chExt cx="698" cy="560"/>
              </a:xfrm>
            </p:grpSpPr>
            <p:sp>
              <p:nvSpPr>
                <p:cNvPr id="24747" name="Rectangle 141"/>
                <p:cNvSpPr>
                  <a:spLocks noChangeArrowheads="1"/>
                </p:cNvSpPr>
                <p:nvPr/>
              </p:nvSpPr>
              <p:spPr bwMode="auto">
                <a:xfrm>
                  <a:off x="4681" y="1585"/>
                  <a:ext cx="697" cy="560"/>
                </a:xfrm>
                <a:prstGeom prst="rect">
                  <a:avLst/>
                </a:prstGeom>
                <a:solidFill>
                  <a:srgbClr val="FFFB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48" name="Picture 14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83" y="1585"/>
                  <a:ext cx="696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4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81" y="1585"/>
                  <a:ext cx="697" cy="560"/>
                </a:xfrm>
                <a:prstGeom prst="rect">
                  <a:avLst/>
                </a:prstGeom>
                <a:solidFill>
                  <a:srgbClr val="FFFB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739" name="Group 148"/>
              <p:cNvGrpSpPr>
                <a:grpSpLocks/>
              </p:cNvGrpSpPr>
              <p:nvPr/>
            </p:nvGrpSpPr>
            <p:grpSpPr bwMode="auto">
              <a:xfrm>
                <a:off x="3833" y="1585"/>
                <a:ext cx="848" cy="560"/>
                <a:chOff x="3833" y="1585"/>
                <a:chExt cx="848" cy="560"/>
              </a:xfrm>
            </p:grpSpPr>
            <p:sp>
              <p:nvSpPr>
                <p:cNvPr id="24744" name="Rectangle 145"/>
                <p:cNvSpPr>
                  <a:spLocks noChangeArrowheads="1"/>
                </p:cNvSpPr>
                <p:nvPr/>
              </p:nvSpPr>
              <p:spPr bwMode="auto">
                <a:xfrm>
                  <a:off x="3833" y="1585"/>
                  <a:ext cx="848" cy="560"/>
                </a:xfrm>
                <a:prstGeom prst="rect">
                  <a:avLst/>
                </a:prstGeom>
                <a:solidFill>
                  <a:srgbClr val="FFDC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45" name="Picture 14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833" y="1585"/>
                  <a:ext cx="847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46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33" y="1585"/>
                  <a:ext cx="848" cy="560"/>
                </a:xfrm>
                <a:prstGeom prst="rect">
                  <a:avLst/>
                </a:prstGeom>
                <a:solidFill>
                  <a:srgbClr val="FFDCD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740" name="Group 152"/>
              <p:cNvGrpSpPr>
                <a:grpSpLocks/>
              </p:cNvGrpSpPr>
              <p:nvPr/>
            </p:nvGrpSpPr>
            <p:grpSpPr bwMode="auto">
              <a:xfrm>
                <a:off x="4756" y="2164"/>
                <a:ext cx="623" cy="561"/>
                <a:chOff x="4756" y="2164"/>
                <a:chExt cx="623" cy="561"/>
              </a:xfrm>
            </p:grpSpPr>
            <p:sp>
              <p:nvSpPr>
                <p:cNvPr id="24741" name="Rectangle 149"/>
                <p:cNvSpPr>
                  <a:spLocks noChangeArrowheads="1"/>
                </p:cNvSpPr>
                <p:nvPr/>
              </p:nvSpPr>
              <p:spPr bwMode="auto">
                <a:xfrm>
                  <a:off x="4756" y="2164"/>
                  <a:ext cx="622" cy="561"/>
                </a:xfrm>
                <a:prstGeom prst="rect">
                  <a:avLst/>
                </a:prstGeom>
                <a:solidFill>
                  <a:srgbClr val="E1D5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42" name="Picture 15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757" y="2166"/>
                  <a:ext cx="622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43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56" y="2164"/>
                  <a:ext cx="622" cy="561"/>
                </a:xfrm>
                <a:prstGeom prst="rect">
                  <a:avLst/>
                </a:prstGeom>
                <a:solidFill>
                  <a:srgbClr val="E1D5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4612" name="Group 162"/>
            <p:cNvGrpSpPr>
              <a:grpSpLocks/>
            </p:cNvGrpSpPr>
            <p:nvPr/>
          </p:nvGrpSpPr>
          <p:grpSpPr bwMode="auto">
            <a:xfrm>
              <a:off x="2060" y="1585"/>
              <a:ext cx="2697" cy="1140"/>
              <a:chOff x="2060" y="1585"/>
              <a:chExt cx="2697" cy="1140"/>
            </a:xfrm>
          </p:grpSpPr>
          <p:grpSp>
            <p:nvGrpSpPr>
              <p:cNvPr id="24730" name="Group 157"/>
              <p:cNvGrpSpPr>
                <a:grpSpLocks/>
              </p:cNvGrpSpPr>
              <p:nvPr/>
            </p:nvGrpSpPr>
            <p:grpSpPr bwMode="auto">
              <a:xfrm>
                <a:off x="2060" y="2164"/>
                <a:ext cx="2697" cy="561"/>
                <a:chOff x="2060" y="2164"/>
                <a:chExt cx="2697" cy="561"/>
              </a:xfrm>
            </p:grpSpPr>
            <p:sp>
              <p:nvSpPr>
                <p:cNvPr id="24735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60" y="2164"/>
                  <a:ext cx="2696" cy="561"/>
                </a:xfrm>
                <a:prstGeom prst="rect">
                  <a:avLst/>
                </a:prstGeom>
                <a:solidFill>
                  <a:srgbClr val="E1FF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36" name="Picture 15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062" y="2166"/>
                  <a:ext cx="2695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37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60" y="2164"/>
                  <a:ext cx="2696" cy="561"/>
                </a:xfrm>
                <a:prstGeom prst="rect">
                  <a:avLst/>
                </a:prstGeom>
                <a:solidFill>
                  <a:srgbClr val="E1FF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4731" name="Group 161"/>
              <p:cNvGrpSpPr>
                <a:grpSpLocks/>
              </p:cNvGrpSpPr>
              <p:nvPr/>
            </p:nvGrpSpPr>
            <p:grpSpPr bwMode="auto">
              <a:xfrm>
                <a:off x="2127" y="1585"/>
                <a:ext cx="1706" cy="560"/>
                <a:chOff x="2127" y="1585"/>
                <a:chExt cx="1706" cy="560"/>
              </a:xfrm>
            </p:grpSpPr>
            <p:sp>
              <p:nvSpPr>
                <p:cNvPr id="24732" name="Rectangle 158"/>
                <p:cNvSpPr>
                  <a:spLocks noChangeArrowheads="1"/>
                </p:cNvSpPr>
                <p:nvPr/>
              </p:nvSpPr>
              <p:spPr bwMode="auto">
                <a:xfrm>
                  <a:off x="2127" y="1585"/>
                  <a:ext cx="1706" cy="560"/>
                </a:xfrm>
                <a:prstGeom prst="rect">
                  <a:avLst/>
                </a:prstGeom>
                <a:solidFill>
                  <a:srgbClr val="E1FF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pic>
              <p:nvPicPr>
                <p:cNvPr id="24733" name="Picture 159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129" y="1585"/>
                  <a:ext cx="1704" cy="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734" name="Rectangle 160"/>
                <p:cNvSpPr>
                  <a:spLocks noChangeArrowheads="1"/>
                </p:cNvSpPr>
                <p:nvPr/>
              </p:nvSpPr>
              <p:spPr bwMode="auto">
                <a:xfrm>
                  <a:off x="2127" y="1585"/>
                  <a:ext cx="1706" cy="560"/>
                </a:xfrm>
                <a:prstGeom prst="rect">
                  <a:avLst/>
                </a:prstGeom>
                <a:solidFill>
                  <a:srgbClr val="E1FFC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4613" name="Line 163"/>
            <p:cNvSpPr>
              <a:spLocks noChangeShapeType="1"/>
            </p:cNvSpPr>
            <p:nvPr/>
          </p:nvSpPr>
          <p:spPr bwMode="auto">
            <a:xfrm>
              <a:off x="480" y="2158"/>
              <a:ext cx="4897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14" name="Rectangle 164"/>
            <p:cNvSpPr>
              <a:spLocks noChangeArrowheads="1"/>
            </p:cNvSpPr>
            <p:nvPr/>
          </p:nvSpPr>
          <p:spPr bwMode="auto">
            <a:xfrm rot="-5400000">
              <a:off x="708" y="2435"/>
              <a:ext cx="35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Paraopeba</a:t>
              </a:r>
              <a:endParaRPr lang="pt-BR"/>
            </a:p>
          </p:txBody>
        </p:sp>
        <p:sp>
          <p:nvSpPr>
            <p:cNvPr id="24615" name="Rectangle 165"/>
            <p:cNvSpPr>
              <a:spLocks noChangeArrowheads="1"/>
            </p:cNvSpPr>
            <p:nvPr/>
          </p:nvSpPr>
          <p:spPr bwMode="auto">
            <a:xfrm rot="-5400000">
              <a:off x="860" y="2231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16" name="Line 166"/>
            <p:cNvSpPr>
              <a:spLocks noChangeShapeType="1"/>
            </p:cNvSpPr>
            <p:nvPr/>
          </p:nvSpPr>
          <p:spPr bwMode="auto">
            <a:xfrm flipV="1">
              <a:off x="954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17" name="Line 167"/>
            <p:cNvSpPr>
              <a:spLocks noChangeShapeType="1"/>
            </p:cNvSpPr>
            <p:nvPr/>
          </p:nvSpPr>
          <p:spPr bwMode="auto">
            <a:xfrm flipV="1">
              <a:off x="763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18" name="Rectangle 168"/>
            <p:cNvSpPr>
              <a:spLocks noChangeArrowheads="1"/>
            </p:cNvSpPr>
            <p:nvPr/>
          </p:nvSpPr>
          <p:spPr bwMode="auto">
            <a:xfrm rot="-5400000">
              <a:off x="591" y="2530"/>
              <a:ext cx="20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Pará</a:t>
              </a:r>
              <a:endParaRPr lang="pt-BR"/>
            </a:p>
          </p:txBody>
        </p:sp>
        <p:sp>
          <p:nvSpPr>
            <p:cNvPr id="24619" name="Rectangle 169"/>
            <p:cNvSpPr>
              <a:spLocks noChangeArrowheads="1"/>
            </p:cNvSpPr>
            <p:nvPr/>
          </p:nvSpPr>
          <p:spPr bwMode="auto">
            <a:xfrm rot="-5400000">
              <a:off x="670" y="2395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20" name="Line 170"/>
            <p:cNvSpPr>
              <a:spLocks noChangeShapeType="1"/>
            </p:cNvSpPr>
            <p:nvPr/>
          </p:nvSpPr>
          <p:spPr bwMode="auto">
            <a:xfrm flipV="1">
              <a:off x="1146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1" name="Rectangle 171"/>
            <p:cNvSpPr>
              <a:spLocks noChangeArrowheads="1"/>
            </p:cNvSpPr>
            <p:nvPr/>
          </p:nvSpPr>
          <p:spPr bwMode="auto">
            <a:xfrm rot="-5400000">
              <a:off x="944" y="2499"/>
              <a:ext cx="25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Velhas</a:t>
              </a:r>
              <a:endParaRPr lang="pt-BR"/>
            </a:p>
          </p:txBody>
        </p:sp>
        <p:sp>
          <p:nvSpPr>
            <p:cNvPr id="24622" name="Rectangle 172"/>
            <p:cNvSpPr>
              <a:spLocks noChangeArrowheads="1"/>
            </p:cNvSpPr>
            <p:nvPr/>
          </p:nvSpPr>
          <p:spPr bwMode="auto">
            <a:xfrm rot="-5400000">
              <a:off x="1049" y="2338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23" name="Line 173"/>
            <p:cNvSpPr>
              <a:spLocks noChangeShapeType="1"/>
            </p:cNvSpPr>
            <p:nvPr/>
          </p:nvSpPr>
          <p:spPr bwMode="auto">
            <a:xfrm flipV="1">
              <a:off x="1334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4" name="Rectangle 174"/>
            <p:cNvSpPr>
              <a:spLocks noChangeArrowheads="1"/>
            </p:cNvSpPr>
            <p:nvPr/>
          </p:nvSpPr>
          <p:spPr bwMode="auto">
            <a:xfrm rot="-5400000">
              <a:off x="1225" y="2627"/>
              <a:ext cx="8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</a:t>
              </a:r>
              <a:endParaRPr lang="pt-BR"/>
            </a:p>
          </p:txBody>
        </p:sp>
        <p:sp>
          <p:nvSpPr>
            <p:cNvPr id="24625" name="Rectangle 175"/>
            <p:cNvSpPr>
              <a:spLocks noChangeArrowheads="1"/>
            </p:cNvSpPr>
            <p:nvPr/>
          </p:nvSpPr>
          <p:spPr bwMode="auto">
            <a:xfrm rot="-5400000">
              <a:off x="1165" y="2458"/>
              <a:ext cx="19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r>
                <a:rPr lang="pt-BR" sz="900" noProof="1">
                  <a:solidFill>
                    <a:srgbClr val="333399"/>
                  </a:solidFill>
                  <a:latin typeface="Arial Narrow" pitchFamily="34" charset="0"/>
                </a:rPr>
                <a:t>Jequitaí</a:t>
              </a:r>
              <a:endParaRPr lang="pt-BR" noProof="1"/>
            </a:p>
          </p:txBody>
        </p:sp>
        <p:sp>
          <p:nvSpPr>
            <p:cNvPr id="24626" name="Rectangle 176"/>
            <p:cNvSpPr>
              <a:spLocks noChangeArrowheads="1"/>
            </p:cNvSpPr>
            <p:nvPr/>
          </p:nvSpPr>
          <p:spPr bwMode="auto">
            <a:xfrm rot="-5400000">
              <a:off x="1240" y="2312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27" name="Line 177"/>
            <p:cNvSpPr>
              <a:spLocks noChangeShapeType="1"/>
            </p:cNvSpPr>
            <p:nvPr/>
          </p:nvSpPr>
          <p:spPr bwMode="auto">
            <a:xfrm flipV="1">
              <a:off x="1519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8" name="Rectangle 178"/>
            <p:cNvSpPr>
              <a:spLocks noChangeArrowheads="1"/>
            </p:cNvSpPr>
            <p:nvPr/>
          </p:nvSpPr>
          <p:spPr bwMode="auto">
            <a:xfrm rot="-5400000">
              <a:off x="1340" y="2514"/>
              <a:ext cx="22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</a:t>
              </a:r>
              <a:r>
                <a:rPr lang="pt-BR" sz="900" noProof="1">
                  <a:solidFill>
                    <a:srgbClr val="333399"/>
                  </a:solidFill>
                  <a:latin typeface="Arial Narrow" pitchFamily="34" charset="0"/>
                </a:rPr>
                <a:t>Pacuí</a:t>
              </a:r>
              <a:endParaRPr lang="pt-BR" noProof="1"/>
            </a:p>
          </p:txBody>
        </p:sp>
        <p:sp>
          <p:nvSpPr>
            <p:cNvPr id="24629" name="Rectangle 179"/>
            <p:cNvSpPr>
              <a:spLocks noChangeArrowheads="1"/>
            </p:cNvSpPr>
            <p:nvPr/>
          </p:nvSpPr>
          <p:spPr bwMode="auto">
            <a:xfrm rot="-5400000">
              <a:off x="1431" y="2367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30" name="Line 180"/>
            <p:cNvSpPr>
              <a:spLocks noChangeShapeType="1"/>
            </p:cNvSpPr>
            <p:nvPr/>
          </p:nvSpPr>
          <p:spPr bwMode="auto">
            <a:xfrm flipV="1">
              <a:off x="2050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31" name="Rectangle 181"/>
            <p:cNvSpPr>
              <a:spLocks noChangeArrowheads="1"/>
            </p:cNvSpPr>
            <p:nvPr/>
          </p:nvSpPr>
          <p:spPr bwMode="auto">
            <a:xfrm rot="-5400000">
              <a:off x="1773" y="2387"/>
              <a:ext cx="42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Verde Grande</a:t>
              </a:r>
              <a:endParaRPr lang="pt-BR"/>
            </a:p>
          </p:txBody>
        </p:sp>
        <p:sp>
          <p:nvSpPr>
            <p:cNvPr id="24632" name="Rectangle 182"/>
            <p:cNvSpPr>
              <a:spLocks noChangeArrowheads="1"/>
            </p:cNvSpPr>
            <p:nvPr/>
          </p:nvSpPr>
          <p:spPr bwMode="auto">
            <a:xfrm rot="-5400000">
              <a:off x="1961" y="2159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33" name="Line 183"/>
            <p:cNvSpPr>
              <a:spLocks noChangeShapeType="1"/>
            </p:cNvSpPr>
            <p:nvPr/>
          </p:nvSpPr>
          <p:spPr bwMode="auto">
            <a:xfrm flipV="1">
              <a:off x="2482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34" name="Rectangle 184"/>
            <p:cNvSpPr>
              <a:spLocks noChangeArrowheads="1"/>
            </p:cNvSpPr>
            <p:nvPr/>
          </p:nvSpPr>
          <p:spPr bwMode="auto">
            <a:xfrm rot="-5400000">
              <a:off x="2330" y="2536"/>
              <a:ext cx="18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Rãs</a:t>
              </a:r>
              <a:endParaRPr lang="pt-BR"/>
            </a:p>
          </p:txBody>
        </p:sp>
        <p:sp>
          <p:nvSpPr>
            <p:cNvPr id="24635" name="Rectangle 185"/>
            <p:cNvSpPr>
              <a:spLocks noChangeArrowheads="1"/>
            </p:cNvSpPr>
            <p:nvPr/>
          </p:nvSpPr>
          <p:spPr bwMode="auto">
            <a:xfrm rot="-5400000">
              <a:off x="2401" y="2409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36" name="Line 186"/>
            <p:cNvSpPr>
              <a:spLocks noChangeShapeType="1"/>
            </p:cNvSpPr>
            <p:nvPr/>
          </p:nvSpPr>
          <p:spPr bwMode="auto">
            <a:xfrm flipV="1">
              <a:off x="2862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37" name="Rectangle 187"/>
            <p:cNvSpPr>
              <a:spLocks noChangeArrowheads="1"/>
            </p:cNvSpPr>
            <p:nvPr/>
          </p:nvSpPr>
          <p:spPr bwMode="auto">
            <a:xfrm rot="-5400000">
              <a:off x="2633" y="2444"/>
              <a:ext cx="33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</a:t>
              </a:r>
              <a:r>
                <a:rPr lang="pt-BR" sz="900" noProof="1">
                  <a:solidFill>
                    <a:srgbClr val="333399"/>
                  </a:solidFill>
                  <a:latin typeface="Arial Narrow" pitchFamily="34" charset="0"/>
                </a:rPr>
                <a:t>Paramirim</a:t>
              </a:r>
              <a:endParaRPr lang="pt-BR" noProof="1"/>
            </a:p>
          </p:txBody>
        </p:sp>
        <p:sp>
          <p:nvSpPr>
            <p:cNvPr id="24638" name="Rectangle 188"/>
            <p:cNvSpPr>
              <a:spLocks noChangeArrowheads="1"/>
            </p:cNvSpPr>
            <p:nvPr/>
          </p:nvSpPr>
          <p:spPr bwMode="auto">
            <a:xfrm rot="-5400000">
              <a:off x="2776" y="2245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39" name="Line 189"/>
            <p:cNvSpPr>
              <a:spLocks noChangeShapeType="1"/>
            </p:cNvSpPr>
            <p:nvPr/>
          </p:nvSpPr>
          <p:spPr bwMode="auto">
            <a:xfrm flipV="1">
              <a:off x="3245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40" name="Rectangle 190"/>
            <p:cNvSpPr>
              <a:spLocks noChangeArrowheads="1"/>
            </p:cNvSpPr>
            <p:nvPr/>
          </p:nvSpPr>
          <p:spPr bwMode="auto">
            <a:xfrm rot="-5400000">
              <a:off x="3063" y="2507"/>
              <a:ext cx="235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Verde</a:t>
              </a:r>
              <a:endParaRPr lang="pt-BR"/>
            </a:p>
          </p:txBody>
        </p:sp>
        <p:sp>
          <p:nvSpPr>
            <p:cNvPr id="24641" name="Rectangle 191"/>
            <p:cNvSpPr>
              <a:spLocks noChangeArrowheads="1"/>
            </p:cNvSpPr>
            <p:nvPr/>
          </p:nvSpPr>
          <p:spPr bwMode="auto">
            <a:xfrm rot="-5400000">
              <a:off x="3156" y="2358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42" name="Line 192"/>
            <p:cNvSpPr>
              <a:spLocks noChangeShapeType="1"/>
            </p:cNvSpPr>
            <p:nvPr/>
          </p:nvSpPr>
          <p:spPr bwMode="auto">
            <a:xfrm flipV="1">
              <a:off x="3625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43" name="Rectangle 193"/>
            <p:cNvSpPr>
              <a:spLocks noChangeArrowheads="1"/>
            </p:cNvSpPr>
            <p:nvPr/>
          </p:nvSpPr>
          <p:spPr bwMode="auto">
            <a:xfrm rot="-5400000">
              <a:off x="3439" y="2496"/>
              <a:ext cx="25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Jacaré</a:t>
              </a:r>
              <a:endParaRPr lang="pt-BR"/>
            </a:p>
          </p:txBody>
        </p:sp>
        <p:sp>
          <p:nvSpPr>
            <p:cNvPr id="24644" name="Rectangle 194"/>
            <p:cNvSpPr>
              <a:spLocks noChangeArrowheads="1"/>
            </p:cNvSpPr>
            <p:nvPr/>
          </p:nvSpPr>
          <p:spPr bwMode="auto">
            <a:xfrm rot="-5400000">
              <a:off x="3541" y="2337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45" name="Line 195"/>
            <p:cNvSpPr>
              <a:spLocks noChangeShapeType="1"/>
            </p:cNvSpPr>
            <p:nvPr/>
          </p:nvSpPr>
          <p:spPr bwMode="auto">
            <a:xfrm flipV="1">
              <a:off x="4007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46" name="Rectangle 196"/>
            <p:cNvSpPr>
              <a:spLocks noChangeArrowheads="1"/>
            </p:cNvSpPr>
            <p:nvPr/>
          </p:nvSpPr>
          <p:spPr bwMode="auto">
            <a:xfrm rot="-5400000">
              <a:off x="3823" y="2503"/>
              <a:ext cx="24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Salitre</a:t>
              </a:r>
              <a:endParaRPr lang="pt-BR"/>
            </a:p>
          </p:txBody>
        </p:sp>
        <p:sp>
          <p:nvSpPr>
            <p:cNvPr id="24647" name="Rectangle 197"/>
            <p:cNvSpPr>
              <a:spLocks noChangeArrowheads="1"/>
            </p:cNvSpPr>
            <p:nvPr/>
          </p:nvSpPr>
          <p:spPr bwMode="auto">
            <a:xfrm rot="-5400000">
              <a:off x="3921" y="2348"/>
              <a:ext cx="2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48" name="Line 198"/>
            <p:cNvSpPr>
              <a:spLocks noChangeShapeType="1"/>
            </p:cNvSpPr>
            <p:nvPr/>
          </p:nvSpPr>
          <p:spPr bwMode="auto">
            <a:xfrm flipV="1">
              <a:off x="4390" y="2158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49" name="Rectangle 199"/>
            <p:cNvSpPr>
              <a:spLocks noChangeArrowheads="1"/>
            </p:cNvSpPr>
            <p:nvPr/>
          </p:nvSpPr>
          <p:spPr bwMode="auto">
            <a:xfrm rot="-5400000">
              <a:off x="4168" y="2460"/>
              <a:ext cx="318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</a:t>
              </a:r>
              <a:r>
                <a:rPr lang="pt-BR" sz="900" noProof="1">
                  <a:solidFill>
                    <a:srgbClr val="333399"/>
                  </a:solidFill>
                  <a:latin typeface="Arial Narrow" pitchFamily="34" charset="0"/>
                </a:rPr>
                <a:t> Macururé</a:t>
              </a:r>
              <a:endParaRPr lang="pt-BR" noProof="1"/>
            </a:p>
          </p:txBody>
        </p:sp>
        <p:sp>
          <p:nvSpPr>
            <p:cNvPr id="24650" name="Rectangle 200"/>
            <p:cNvSpPr>
              <a:spLocks noChangeArrowheads="1"/>
            </p:cNvSpPr>
            <p:nvPr/>
          </p:nvSpPr>
          <p:spPr bwMode="auto">
            <a:xfrm rot="-5400000">
              <a:off x="4303" y="2266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grpSp>
          <p:nvGrpSpPr>
            <p:cNvPr id="24651" name="Group 203"/>
            <p:cNvGrpSpPr>
              <a:grpSpLocks/>
            </p:cNvGrpSpPr>
            <p:nvPr/>
          </p:nvGrpSpPr>
          <p:grpSpPr bwMode="auto">
            <a:xfrm>
              <a:off x="3680" y="2086"/>
              <a:ext cx="216" cy="144"/>
              <a:chOff x="3680" y="2086"/>
              <a:chExt cx="216" cy="144"/>
            </a:xfrm>
          </p:grpSpPr>
          <p:sp>
            <p:nvSpPr>
              <p:cNvPr id="24728" name="Freeform 201"/>
              <p:cNvSpPr>
                <a:spLocks/>
              </p:cNvSpPr>
              <p:nvPr/>
            </p:nvSpPr>
            <p:spPr bwMode="auto">
              <a:xfrm>
                <a:off x="3680" y="2086"/>
                <a:ext cx="216" cy="144"/>
              </a:xfrm>
              <a:custGeom>
                <a:avLst/>
                <a:gdLst>
                  <a:gd name="T0" fmla="*/ 0 w 216"/>
                  <a:gd name="T1" fmla="*/ 72 h 144"/>
                  <a:gd name="T2" fmla="*/ 216 w 216"/>
                  <a:gd name="T3" fmla="*/ 144 h 144"/>
                  <a:gd name="T4" fmla="*/ 216 w 216"/>
                  <a:gd name="T5" fmla="*/ 0 h 144"/>
                  <a:gd name="T6" fmla="*/ 0 w 216"/>
                  <a:gd name="T7" fmla="*/ 7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144"/>
                  <a:gd name="T14" fmla="*/ 216 w 216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144">
                    <a:moveTo>
                      <a:pt x="0" y="72"/>
                    </a:moveTo>
                    <a:lnTo>
                      <a:pt x="216" y="144"/>
                    </a:lnTo>
                    <a:lnTo>
                      <a:pt x="21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29" name="Freeform 202"/>
              <p:cNvSpPr>
                <a:spLocks/>
              </p:cNvSpPr>
              <p:nvPr/>
            </p:nvSpPr>
            <p:spPr bwMode="auto">
              <a:xfrm>
                <a:off x="3680" y="2086"/>
                <a:ext cx="216" cy="144"/>
              </a:xfrm>
              <a:custGeom>
                <a:avLst/>
                <a:gdLst>
                  <a:gd name="T0" fmla="*/ 0 w 216"/>
                  <a:gd name="T1" fmla="*/ 72 h 144"/>
                  <a:gd name="T2" fmla="*/ 216 w 216"/>
                  <a:gd name="T3" fmla="*/ 144 h 144"/>
                  <a:gd name="T4" fmla="*/ 216 w 216"/>
                  <a:gd name="T5" fmla="*/ 0 h 144"/>
                  <a:gd name="T6" fmla="*/ 0 w 216"/>
                  <a:gd name="T7" fmla="*/ 7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144"/>
                  <a:gd name="T14" fmla="*/ 216 w 216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144">
                    <a:moveTo>
                      <a:pt x="0" y="72"/>
                    </a:moveTo>
                    <a:lnTo>
                      <a:pt x="216" y="144"/>
                    </a:lnTo>
                    <a:lnTo>
                      <a:pt x="216" y="0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652" name="Rectangle 204"/>
            <p:cNvSpPr>
              <a:spLocks noChangeArrowheads="1"/>
            </p:cNvSpPr>
            <p:nvPr/>
          </p:nvSpPr>
          <p:spPr bwMode="auto">
            <a:xfrm>
              <a:off x="3719" y="1923"/>
              <a:ext cx="30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Reservatório</a:t>
              </a:r>
              <a:endParaRPr lang="pt-BR"/>
            </a:p>
          </p:txBody>
        </p:sp>
        <p:sp>
          <p:nvSpPr>
            <p:cNvPr id="24653" name="Rectangle 205"/>
            <p:cNvSpPr>
              <a:spLocks noChangeArrowheads="1"/>
            </p:cNvSpPr>
            <p:nvPr/>
          </p:nvSpPr>
          <p:spPr bwMode="auto">
            <a:xfrm>
              <a:off x="3997" y="1923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54" name="Rectangle 206"/>
            <p:cNvSpPr>
              <a:spLocks noChangeArrowheads="1"/>
            </p:cNvSpPr>
            <p:nvPr/>
          </p:nvSpPr>
          <p:spPr bwMode="auto">
            <a:xfrm>
              <a:off x="3722" y="1994"/>
              <a:ext cx="27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Sobradinho</a:t>
              </a:r>
              <a:endParaRPr lang="pt-BR"/>
            </a:p>
          </p:txBody>
        </p:sp>
        <p:sp>
          <p:nvSpPr>
            <p:cNvPr id="24655" name="Rectangle 207"/>
            <p:cNvSpPr>
              <a:spLocks noChangeArrowheads="1"/>
            </p:cNvSpPr>
            <p:nvPr/>
          </p:nvSpPr>
          <p:spPr bwMode="auto">
            <a:xfrm>
              <a:off x="3997" y="1971"/>
              <a:ext cx="2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656" name="Group 210"/>
            <p:cNvGrpSpPr>
              <a:grpSpLocks/>
            </p:cNvGrpSpPr>
            <p:nvPr/>
          </p:nvGrpSpPr>
          <p:grpSpPr bwMode="auto">
            <a:xfrm>
              <a:off x="4784" y="2086"/>
              <a:ext cx="216" cy="144"/>
              <a:chOff x="4784" y="2086"/>
              <a:chExt cx="216" cy="144"/>
            </a:xfrm>
          </p:grpSpPr>
          <p:sp>
            <p:nvSpPr>
              <p:cNvPr id="24726" name="Freeform 208"/>
              <p:cNvSpPr>
                <a:spLocks/>
              </p:cNvSpPr>
              <p:nvPr/>
            </p:nvSpPr>
            <p:spPr bwMode="auto">
              <a:xfrm>
                <a:off x="4784" y="2086"/>
                <a:ext cx="216" cy="144"/>
              </a:xfrm>
              <a:custGeom>
                <a:avLst/>
                <a:gdLst>
                  <a:gd name="T0" fmla="*/ 0 w 216"/>
                  <a:gd name="T1" fmla="*/ 72 h 144"/>
                  <a:gd name="T2" fmla="*/ 216 w 216"/>
                  <a:gd name="T3" fmla="*/ 144 h 144"/>
                  <a:gd name="T4" fmla="*/ 216 w 216"/>
                  <a:gd name="T5" fmla="*/ 0 h 144"/>
                  <a:gd name="T6" fmla="*/ 0 w 216"/>
                  <a:gd name="T7" fmla="*/ 7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144"/>
                  <a:gd name="T14" fmla="*/ 216 w 216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144">
                    <a:moveTo>
                      <a:pt x="0" y="72"/>
                    </a:moveTo>
                    <a:lnTo>
                      <a:pt x="216" y="144"/>
                    </a:lnTo>
                    <a:lnTo>
                      <a:pt x="21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27" name="Freeform 209"/>
              <p:cNvSpPr>
                <a:spLocks/>
              </p:cNvSpPr>
              <p:nvPr/>
            </p:nvSpPr>
            <p:spPr bwMode="auto">
              <a:xfrm>
                <a:off x="4784" y="2086"/>
                <a:ext cx="216" cy="144"/>
              </a:xfrm>
              <a:custGeom>
                <a:avLst/>
                <a:gdLst>
                  <a:gd name="T0" fmla="*/ 0 w 216"/>
                  <a:gd name="T1" fmla="*/ 72 h 144"/>
                  <a:gd name="T2" fmla="*/ 216 w 216"/>
                  <a:gd name="T3" fmla="*/ 144 h 144"/>
                  <a:gd name="T4" fmla="*/ 216 w 216"/>
                  <a:gd name="T5" fmla="*/ 0 h 144"/>
                  <a:gd name="T6" fmla="*/ 0 w 216"/>
                  <a:gd name="T7" fmla="*/ 7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144"/>
                  <a:gd name="T14" fmla="*/ 216 w 216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144">
                    <a:moveTo>
                      <a:pt x="0" y="72"/>
                    </a:moveTo>
                    <a:lnTo>
                      <a:pt x="216" y="144"/>
                    </a:lnTo>
                    <a:lnTo>
                      <a:pt x="216" y="0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657" name="Rectangle 211"/>
            <p:cNvSpPr>
              <a:spLocks noChangeArrowheads="1"/>
            </p:cNvSpPr>
            <p:nvPr/>
          </p:nvSpPr>
          <p:spPr bwMode="auto">
            <a:xfrm>
              <a:off x="4836" y="1923"/>
              <a:ext cx="30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Reservatório</a:t>
              </a:r>
              <a:endParaRPr lang="pt-BR"/>
            </a:p>
          </p:txBody>
        </p:sp>
        <p:sp>
          <p:nvSpPr>
            <p:cNvPr id="24658" name="Rectangle 212"/>
            <p:cNvSpPr>
              <a:spLocks noChangeArrowheads="1"/>
            </p:cNvSpPr>
            <p:nvPr/>
          </p:nvSpPr>
          <p:spPr bwMode="auto">
            <a:xfrm>
              <a:off x="5114" y="1923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59" name="Rectangle 213"/>
            <p:cNvSpPr>
              <a:spLocks noChangeArrowheads="1"/>
            </p:cNvSpPr>
            <p:nvPr/>
          </p:nvSpPr>
          <p:spPr bwMode="auto">
            <a:xfrm>
              <a:off x="4899" y="1994"/>
              <a:ext cx="13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Xingó</a:t>
              </a:r>
              <a:endParaRPr lang="pt-BR"/>
            </a:p>
          </p:txBody>
        </p:sp>
        <p:sp>
          <p:nvSpPr>
            <p:cNvPr id="24660" name="Rectangle 214"/>
            <p:cNvSpPr>
              <a:spLocks noChangeArrowheads="1"/>
            </p:cNvSpPr>
            <p:nvPr/>
          </p:nvSpPr>
          <p:spPr bwMode="auto">
            <a:xfrm>
              <a:off x="5038" y="1971"/>
              <a:ext cx="2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661" name="Group 217"/>
            <p:cNvGrpSpPr>
              <a:grpSpLocks/>
            </p:cNvGrpSpPr>
            <p:nvPr/>
          </p:nvGrpSpPr>
          <p:grpSpPr bwMode="auto">
            <a:xfrm>
              <a:off x="837" y="2086"/>
              <a:ext cx="224" cy="144"/>
              <a:chOff x="837" y="2086"/>
              <a:chExt cx="224" cy="144"/>
            </a:xfrm>
          </p:grpSpPr>
          <p:sp>
            <p:nvSpPr>
              <p:cNvPr id="24724" name="Freeform 215"/>
              <p:cNvSpPr>
                <a:spLocks/>
              </p:cNvSpPr>
              <p:nvPr/>
            </p:nvSpPr>
            <p:spPr bwMode="auto">
              <a:xfrm>
                <a:off x="837" y="2086"/>
                <a:ext cx="224" cy="144"/>
              </a:xfrm>
              <a:custGeom>
                <a:avLst/>
                <a:gdLst>
                  <a:gd name="T0" fmla="*/ 0 w 224"/>
                  <a:gd name="T1" fmla="*/ 72 h 144"/>
                  <a:gd name="T2" fmla="*/ 224 w 224"/>
                  <a:gd name="T3" fmla="*/ 144 h 144"/>
                  <a:gd name="T4" fmla="*/ 224 w 224"/>
                  <a:gd name="T5" fmla="*/ 0 h 144"/>
                  <a:gd name="T6" fmla="*/ 0 w 224"/>
                  <a:gd name="T7" fmla="*/ 7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144"/>
                  <a:gd name="T14" fmla="*/ 224 w 22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144">
                    <a:moveTo>
                      <a:pt x="0" y="72"/>
                    </a:moveTo>
                    <a:lnTo>
                      <a:pt x="224" y="144"/>
                    </a:lnTo>
                    <a:lnTo>
                      <a:pt x="224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25" name="Freeform 216"/>
              <p:cNvSpPr>
                <a:spLocks/>
              </p:cNvSpPr>
              <p:nvPr/>
            </p:nvSpPr>
            <p:spPr bwMode="auto">
              <a:xfrm>
                <a:off x="837" y="2086"/>
                <a:ext cx="224" cy="144"/>
              </a:xfrm>
              <a:custGeom>
                <a:avLst/>
                <a:gdLst>
                  <a:gd name="T0" fmla="*/ 0 w 224"/>
                  <a:gd name="T1" fmla="*/ 72 h 144"/>
                  <a:gd name="T2" fmla="*/ 224 w 224"/>
                  <a:gd name="T3" fmla="*/ 144 h 144"/>
                  <a:gd name="T4" fmla="*/ 224 w 224"/>
                  <a:gd name="T5" fmla="*/ 0 h 144"/>
                  <a:gd name="T6" fmla="*/ 0 w 224"/>
                  <a:gd name="T7" fmla="*/ 72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144"/>
                  <a:gd name="T14" fmla="*/ 224 w 22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144">
                    <a:moveTo>
                      <a:pt x="0" y="72"/>
                    </a:moveTo>
                    <a:lnTo>
                      <a:pt x="224" y="144"/>
                    </a:lnTo>
                    <a:lnTo>
                      <a:pt x="224" y="0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662" name="Rectangle 218"/>
            <p:cNvSpPr>
              <a:spLocks noChangeArrowheads="1"/>
            </p:cNvSpPr>
            <p:nvPr/>
          </p:nvSpPr>
          <p:spPr bwMode="auto">
            <a:xfrm>
              <a:off x="582" y="1925"/>
              <a:ext cx="30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Reservatório</a:t>
              </a:r>
              <a:endParaRPr lang="pt-BR"/>
            </a:p>
          </p:txBody>
        </p:sp>
        <p:sp>
          <p:nvSpPr>
            <p:cNvPr id="24663" name="Rectangle 219"/>
            <p:cNvSpPr>
              <a:spLocks noChangeArrowheads="1"/>
            </p:cNvSpPr>
            <p:nvPr/>
          </p:nvSpPr>
          <p:spPr bwMode="auto">
            <a:xfrm>
              <a:off x="859" y="1925"/>
              <a:ext cx="1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64" name="Rectangle 220"/>
            <p:cNvSpPr>
              <a:spLocks noChangeArrowheads="1"/>
            </p:cNvSpPr>
            <p:nvPr/>
          </p:nvSpPr>
          <p:spPr bwMode="auto">
            <a:xfrm>
              <a:off x="578" y="1997"/>
              <a:ext cx="27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Três Marias</a:t>
              </a:r>
              <a:endParaRPr lang="pt-BR"/>
            </a:p>
          </p:txBody>
        </p:sp>
        <p:sp>
          <p:nvSpPr>
            <p:cNvPr id="24665" name="Rectangle 221"/>
            <p:cNvSpPr>
              <a:spLocks noChangeArrowheads="1"/>
            </p:cNvSpPr>
            <p:nvPr/>
          </p:nvSpPr>
          <p:spPr bwMode="auto">
            <a:xfrm>
              <a:off x="865" y="1974"/>
              <a:ext cx="2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sp>
          <p:nvSpPr>
            <p:cNvPr id="24666" name="Rectangle 222"/>
            <p:cNvSpPr>
              <a:spLocks noChangeArrowheads="1"/>
            </p:cNvSpPr>
            <p:nvPr/>
          </p:nvSpPr>
          <p:spPr bwMode="auto">
            <a:xfrm rot="-5400000">
              <a:off x="1386" y="1679"/>
              <a:ext cx="27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Urucuia</a:t>
              </a:r>
              <a:endParaRPr lang="pt-BR"/>
            </a:p>
          </p:txBody>
        </p:sp>
        <p:sp>
          <p:nvSpPr>
            <p:cNvPr id="24667" name="Rectangle 223"/>
            <p:cNvSpPr>
              <a:spLocks noChangeArrowheads="1"/>
            </p:cNvSpPr>
            <p:nvPr/>
          </p:nvSpPr>
          <p:spPr bwMode="auto">
            <a:xfrm rot="-5400000">
              <a:off x="1498" y="1510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68" name="Line 224"/>
            <p:cNvSpPr>
              <a:spLocks noChangeShapeType="1"/>
            </p:cNvSpPr>
            <p:nvPr/>
          </p:nvSpPr>
          <p:spPr bwMode="auto">
            <a:xfrm flipV="1">
              <a:off x="1587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69" name="Rectangle 225"/>
            <p:cNvSpPr>
              <a:spLocks noChangeArrowheads="1"/>
            </p:cNvSpPr>
            <p:nvPr/>
          </p:nvSpPr>
          <p:spPr bwMode="auto">
            <a:xfrm rot="-5400000">
              <a:off x="1853" y="1745"/>
              <a:ext cx="41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</a:t>
              </a:r>
              <a:r>
                <a:rPr lang="pt-BR" sz="900" noProof="1">
                  <a:solidFill>
                    <a:srgbClr val="333399"/>
                  </a:solidFill>
                  <a:latin typeface="Arial Narrow" pitchFamily="34" charset="0"/>
                </a:rPr>
                <a:t>Cararinhanha</a:t>
              </a:r>
              <a:endParaRPr lang="pt-BR" noProof="1"/>
            </a:p>
          </p:txBody>
        </p:sp>
        <p:sp>
          <p:nvSpPr>
            <p:cNvPr id="24670" name="Rectangle 226"/>
            <p:cNvSpPr>
              <a:spLocks noChangeArrowheads="1"/>
            </p:cNvSpPr>
            <p:nvPr/>
          </p:nvSpPr>
          <p:spPr bwMode="auto">
            <a:xfrm rot="-5400000">
              <a:off x="2038" y="1511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71" name="Line 227"/>
            <p:cNvSpPr>
              <a:spLocks noChangeShapeType="1"/>
            </p:cNvSpPr>
            <p:nvPr/>
          </p:nvSpPr>
          <p:spPr bwMode="auto">
            <a:xfrm flipV="1">
              <a:off x="2129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2" name="Rectangle 228"/>
            <p:cNvSpPr>
              <a:spLocks noChangeArrowheads="1"/>
            </p:cNvSpPr>
            <p:nvPr/>
          </p:nvSpPr>
          <p:spPr bwMode="auto">
            <a:xfrm rot="-5400000">
              <a:off x="2575" y="1683"/>
              <a:ext cx="27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B Velho</a:t>
              </a:r>
              <a:endParaRPr lang="pt-BR"/>
            </a:p>
          </p:txBody>
        </p:sp>
        <p:sp>
          <p:nvSpPr>
            <p:cNvPr id="24673" name="Rectangle 229"/>
            <p:cNvSpPr>
              <a:spLocks noChangeArrowheads="1"/>
            </p:cNvSpPr>
            <p:nvPr/>
          </p:nvSpPr>
          <p:spPr bwMode="auto">
            <a:xfrm rot="-5400000">
              <a:off x="2689" y="1512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74" name="Line 230"/>
            <p:cNvSpPr>
              <a:spLocks noChangeShapeType="1"/>
            </p:cNvSpPr>
            <p:nvPr/>
          </p:nvSpPr>
          <p:spPr bwMode="auto">
            <a:xfrm flipV="1">
              <a:off x="2777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5" name="Rectangle 231"/>
            <p:cNvSpPr>
              <a:spLocks noChangeArrowheads="1"/>
            </p:cNvSpPr>
            <p:nvPr/>
          </p:nvSpPr>
          <p:spPr bwMode="auto">
            <a:xfrm rot="-5400000">
              <a:off x="2227" y="1694"/>
              <a:ext cx="299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Corrente</a:t>
              </a:r>
              <a:endParaRPr lang="pt-BR"/>
            </a:p>
          </p:txBody>
        </p:sp>
        <p:sp>
          <p:nvSpPr>
            <p:cNvPr id="24676" name="Rectangle 232"/>
            <p:cNvSpPr>
              <a:spLocks noChangeArrowheads="1"/>
            </p:cNvSpPr>
            <p:nvPr/>
          </p:nvSpPr>
          <p:spPr bwMode="auto">
            <a:xfrm rot="-5400000">
              <a:off x="2354" y="1513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77" name="Line 233"/>
            <p:cNvSpPr>
              <a:spLocks noChangeShapeType="1"/>
            </p:cNvSpPr>
            <p:nvPr/>
          </p:nvSpPr>
          <p:spPr bwMode="auto">
            <a:xfrm flipV="1">
              <a:off x="2441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8" name="Line 234"/>
            <p:cNvSpPr>
              <a:spLocks noChangeShapeType="1"/>
            </p:cNvSpPr>
            <p:nvPr/>
          </p:nvSpPr>
          <p:spPr bwMode="auto">
            <a:xfrm flipV="1">
              <a:off x="879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9" name="Rectangle 235"/>
            <p:cNvSpPr>
              <a:spLocks noChangeArrowheads="1"/>
            </p:cNvSpPr>
            <p:nvPr/>
          </p:nvSpPr>
          <p:spPr bwMode="auto">
            <a:xfrm rot="-5400000">
              <a:off x="695" y="1663"/>
              <a:ext cx="23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Indaiá</a:t>
              </a:r>
              <a:endParaRPr lang="pt-BR"/>
            </a:p>
          </p:txBody>
        </p:sp>
        <p:sp>
          <p:nvSpPr>
            <p:cNvPr id="24680" name="Rectangle 236"/>
            <p:cNvSpPr>
              <a:spLocks noChangeArrowheads="1"/>
            </p:cNvSpPr>
            <p:nvPr/>
          </p:nvSpPr>
          <p:spPr bwMode="auto">
            <a:xfrm rot="-5400000">
              <a:off x="790" y="1513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81" name="Line 237"/>
            <p:cNvSpPr>
              <a:spLocks noChangeShapeType="1"/>
            </p:cNvSpPr>
            <p:nvPr/>
          </p:nvSpPr>
          <p:spPr bwMode="auto">
            <a:xfrm flipV="1">
              <a:off x="1047" y="1592"/>
              <a:ext cx="1" cy="56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82" name="Rectangle 238"/>
            <p:cNvSpPr>
              <a:spLocks noChangeArrowheads="1"/>
            </p:cNvSpPr>
            <p:nvPr/>
          </p:nvSpPr>
          <p:spPr bwMode="auto">
            <a:xfrm rot="-5400000">
              <a:off x="801" y="1726"/>
              <a:ext cx="36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Borrachudo</a:t>
              </a:r>
              <a:endParaRPr lang="pt-BR"/>
            </a:p>
          </p:txBody>
        </p:sp>
        <p:sp>
          <p:nvSpPr>
            <p:cNvPr id="24683" name="Rectangle 239"/>
            <p:cNvSpPr>
              <a:spLocks noChangeArrowheads="1"/>
            </p:cNvSpPr>
            <p:nvPr/>
          </p:nvSpPr>
          <p:spPr bwMode="auto">
            <a:xfrm rot="-5400000">
              <a:off x="958" y="1512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84" name="Line 240"/>
            <p:cNvSpPr>
              <a:spLocks noChangeShapeType="1"/>
            </p:cNvSpPr>
            <p:nvPr/>
          </p:nvSpPr>
          <p:spPr bwMode="auto">
            <a:xfrm flipV="1">
              <a:off x="1228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85" name="Rectangle 241"/>
            <p:cNvSpPr>
              <a:spLocks noChangeArrowheads="1"/>
            </p:cNvSpPr>
            <p:nvPr/>
          </p:nvSpPr>
          <p:spPr bwMode="auto">
            <a:xfrm rot="-5400000">
              <a:off x="1031" y="1676"/>
              <a:ext cx="26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Abaeté</a:t>
              </a:r>
              <a:endParaRPr lang="pt-BR"/>
            </a:p>
          </p:txBody>
        </p:sp>
        <p:sp>
          <p:nvSpPr>
            <p:cNvPr id="24686" name="Rectangle 242"/>
            <p:cNvSpPr>
              <a:spLocks noChangeArrowheads="1"/>
            </p:cNvSpPr>
            <p:nvPr/>
          </p:nvSpPr>
          <p:spPr bwMode="auto">
            <a:xfrm rot="-5400000">
              <a:off x="1139" y="1510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87" name="Line 243"/>
            <p:cNvSpPr>
              <a:spLocks noChangeShapeType="1"/>
            </p:cNvSpPr>
            <p:nvPr/>
          </p:nvSpPr>
          <p:spPr bwMode="auto">
            <a:xfrm flipV="1">
              <a:off x="1406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88" name="Rectangle 244"/>
            <p:cNvSpPr>
              <a:spLocks noChangeArrowheads="1"/>
            </p:cNvSpPr>
            <p:nvPr/>
          </p:nvSpPr>
          <p:spPr bwMode="auto">
            <a:xfrm rot="-5400000">
              <a:off x="1192" y="1697"/>
              <a:ext cx="30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Paracatú</a:t>
              </a:r>
              <a:endParaRPr lang="pt-BR"/>
            </a:p>
          </p:txBody>
        </p:sp>
        <p:sp>
          <p:nvSpPr>
            <p:cNvPr id="24689" name="Rectangle 245"/>
            <p:cNvSpPr>
              <a:spLocks noChangeArrowheads="1"/>
            </p:cNvSpPr>
            <p:nvPr/>
          </p:nvSpPr>
          <p:spPr bwMode="auto">
            <a:xfrm rot="-5400000">
              <a:off x="1320" y="1510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90" name="Line 246"/>
            <p:cNvSpPr>
              <a:spLocks noChangeShapeType="1"/>
            </p:cNvSpPr>
            <p:nvPr/>
          </p:nvSpPr>
          <p:spPr bwMode="auto">
            <a:xfrm flipV="1">
              <a:off x="3101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91" name="Rectangle 247"/>
            <p:cNvSpPr>
              <a:spLocks noChangeArrowheads="1"/>
            </p:cNvSpPr>
            <p:nvPr/>
          </p:nvSpPr>
          <p:spPr bwMode="auto">
            <a:xfrm rot="-5400000">
              <a:off x="2903" y="1674"/>
              <a:ext cx="27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Grande</a:t>
              </a:r>
              <a:endParaRPr lang="pt-BR"/>
            </a:p>
          </p:txBody>
        </p:sp>
        <p:sp>
          <p:nvSpPr>
            <p:cNvPr id="24692" name="Rectangle 248"/>
            <p:cNvSpPr>
              <a:spLocks noChangeArrowheads="1"/>
            </p:cNvSpPr>
            <p:nvPr/>
          </p:nvSpPr>
          <p:spPr bwMode="auto">
            <a:xfrm rot="-5400000">
              <a:off x="3013" y="1510"/>
              <a:ext cx="2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93" name="Line 249"/>
            <p:cNvSpPr>
              <a:spLocks noChangeShapeType="1"/>
            </p:cNvSpPr>
            <p:nvPr/>
          </p:nvSpPr>
          <p:spPr bwMode="auto">
            <a:xfrm flipV="1">
              <a:off x="4222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94" name="Rectangle 250"/>
            <p:cNvSpPr>
              <a:spLocks noChangeArrowheads="1"/>
            </p:cNvSpPr>
            <p:nvPr/>
          </p:nvSpPr>
          <p:spPr bwMode="auto">
            <a:xfrm rot="-5400000">
              <a:off x="4028" y="1675"/>
              <a:ext cx="265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Graças</a:t>
              </a:r>
              <a:endParaRPr lang="pt-BR"/>
            </a:p>
          </p:txBody>
        </p:sp>
        <p:sp>
          <p:nvSpPr>
            <p:cNvPr id="24695" name="Rectangle 251"/>
            <p:cNvSpPr>
              <a:spLocks noChangeArrowheads="1"/>
            </p:cNvSpPr>
            <p:nvPr/>
          </p:nvSpPr>
          <p:spPr bwMode="auto">
            <a:xfrm rot="-5400000">
              <a:off x="4138" y="1508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96" name="Line 252"/>
            <p:cNvSpPr>
              <a:spLocks noChangeShapeType="1"/>
            </p:cNvSpPr>
            <p:nvPr/>
          </p:nvSpPr>
          <p:spPr bwMode="auto">
            <a:xfrm flipV="1">
              <a:off x="4448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97" name="Rectangle 253"/>
            <p:cNvSpPr>
              <a:spLocks noChangeArrowheads="1"/>
            </p:cNvSpPr>
            <p:nvPr/>
          </p:nvSpPr>
          <p:spPr bwMode="auto">
            <a:xfrm rot="-5400000">
              <a:off x="4272" y="1655"/>
              <a:ext cx="22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Pajeú</a:t>
              </a:r>
              <a:endParaRPr lang="pt-BR"/>
            </a:p>
          </p:txBody>
        </p:sp>
        <p:sp>
          <p:nvSpPr>
            <p:cNvPr id="24698" name="Rectangle 254"/>
            <p:cNvSpPr>
              <a:spLocks noChangeArrowheads="1"/>
            </p:cNvSpPr>
            <p:nvPr/>
          </p:nvSpPr>
          <p:spPr bwMode="auto">
            <a:xfrm rot="-5400000">
              <a:off x="4362" y="1509"/>
              <a:ext cx="2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333399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699" name="Line 255"/>
            <p:cNvSpPr>
              <a:spLocks noChangeShapeType="1"/>
            </p:cNvSpPr>
            <p:nvPr/>
          </p:nvSpPr>
          <p:spPr bwMode="auto">
            <a:xfrm flipV="1">
              <a:off x="4676" y="1592"/>
              <a:ext cx="1" cy="56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700" name="Rectangle 256"/>
            <p:cNvSpPr>
              <a:spLocks noChangeArrowheads="1"/>
            </p:cNvSpPr>
            <p:nvPr/>
          </p:nvSpPr>
          <p:spPr bwMode="auto">
            <a:xfrm rot="-5400000">
              <a:off x="4479" y="1674"/>
              <a:ext cx="267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900">
                  <a:solidFill>
                    <a:srgbClr val="333399"/>
                  </a:solidFill>
                  <a:latin typeface="Arial Narrow" pitchFamily="34" charset="0"/>
                </a:rPr>
                <a:t>Rio Moxotó</a:t>
              </a:r>
              <a:endParaRPr lang="pt-BR"/>
            </a:p>
          </p:txBody>
        </p:sp>
        <p:sp>
          <p:nvSpPr>
            <p:cNvPr id="24701" name="Rectangle 257"/>
            <p:cNvSpPr>
              <a:spLocks noChangeArrowheads="1"/>
            </p:cNvSpPr>
            <p:nvPr/>
          </p:nvSpPr>
          <p:spPr bwMode="auto">
            <a:xfrm rot="-5400000">
              <a:off x="4590" y="1509"/>
              <a:ext cx="2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pt-BR"/>
            </a:p>
          </p:txBody>
        </p:sp>
        <p:sp>
          <p:nvSpPr>
            <p:cNvPr id="24702" name="Rectangle 258"/>
            <p:cNvSpPr>
              <a:spLocks noChangeArrowheads="1"/>
            </p:cNvSpPr>
            <p:nvPr/>
          </p:nvSpPr>
          <p:spPr bwMode="auto">
            <a:xfrm>
              <a:off x="5421" y="2099"/>
              <a:ext cx="7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latin typeface="Arial Narrow" pitchFamily="34" charset="0"/>
                </a:rPr>
                <a:t>foz</a:t>
              </a:r>
              <a:endParaRPr lang="pt-BR" sz="1000"/>
            </a:p>
          </p:txBody>
        </p:sp>
        <p:sp>
          <p:nvSpPr>
            <p:cNvPr id="24703" name="Rectangle 259"/>
            <p:cNvSpPr>
              <a:spLocks noChangeArrowheads="1"/>
            </p:cNvSpPr>
            <p:nvPr/>
          </p:nvSpPr>
          <p:spPr bwMode="auto">
            <a:xfrm>
              <a:off x="5505" y="2076"/>
              <a:ext cx="2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704" name="Group 262"/>
            <p:cNvGrpSpPr>
              <a:grpSpLocks/>
            </p:cNvGrpSpPr>
            <p:nvPr/>
          </p:nvGrpSpPr>
          <p:grpSpPr bwMode="auto">
            <a:xfrm>
              <a:off x="1959" y="2120"/>
              <a:ext cx="75" cy="75"/>
              <a:chOff x="1959" y="2120"/>
              <a:chExt cx="75" cy="75"/>
            </a:xfrm>
          </p:grpSpPr>
          <p:sp>
            <p:nvSpPr>
              <p:cNvPr id="24722" name="Rectangle 260"/>
              <p:cNvSpPr>
                <a:spLocks noChangeArrowheads="1"/>
              </p:cNvSpPr>
              <p:nvPr/>
            </p:nvSpPr>
            <p:spPr bwMode="auto">
              <a:xfrm>
                <a:off x="1959" y="2120"/>
                <a:ext cx="75" cy="7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23" name="Rectangle 261"/>
              <p:cNvSpPr>
                <a:spLocks noChangeArrowheads="1"/>
              </p:cNvSpPr>
              <p:nvPr/>
            </p:nvSpPr>
            <p:spPr bwMode="auto">
              <a:xfrm>
                <a:off x="1959" y="2120"/>
                <a:ext cx="75" cy="75"/>
              </a:xfrm>
              <a:prstGeom prst="rect">
                <a:avLst/>
              </a:prstGeom>
              <a:noFill/>
              <a:ln w="3175" cap="rnd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705" name="Rectangle 263"/>
            <p:cNvSpPr>
              <a:spLocks noChangeArrowheads="1"/>
            </p:cNvSpPr>
            <p:nvPr/>
          </p:nvSpPr>
          <p:spPr bwMode="auto">
            <a:xfrm>
              <a:off x="1998" y="2113"/>
              <a:ext cx="3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pt-BR"/>
            </a:p>
          </p:txBody>
        </p:sp>
        <p:sp>
          <p:nvSpPr>
            <p:cNvPr id="24706" name="Rectangle 264"/>
            <p:cNvSpPr>
              <a:spLocks noChangeArrowheads="1"/>
            </p:cNvSpPr>
            <p:nvPr/>
          </p:nvSpPr>
          <p:spPr bwMode="auto">
            <a:xfrm>
              <a:off x="2031" y="2117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707" name="Group 267"/>
            <p:cNvGrpSpPr>
              <a:grpSpLocks/>
            </p:cNvGrpSpPr>
            <p:nvPr/>
          </p:nvGrpSpPr>
          <p:grpSpPr bwMode="auto">
            <a:xfrm>
              <a:off x="3533" y="2123"/>
              <a:ext cx="75" cy="75"/>
              <a:chOff x="3533" y="2123"/>
              <a:chExt cx="75" cy="75"/>
            </a:xfrm>
          </p:grpSpPr>
          <p:sp>
            <p:nvSpPr>
              <p:cNvPr id="24720" name="Rectangle 265"/>
              <p:cNvSpPr>
                <a:spLocks noChangeArrowheads="1"/>
              </p:cNvSpPr>
              <p:nvPr/>
            </p:nvSpPr>
            <p:spPr bwMode="auto">
              <a:xfrm>
                <a:off x="3533" y="2123"/>
                <a:ext cx="75" cy="7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21" name="Rectangle 266"/>
              <p:cNvSpPr>
                <a:spLocks noChangeArrowheads="1"/>
              </p:cNvSpPr>
              <p:nvPr/>
            </p:nvSpPr>
            <p:spPr bwMode="auto">
              <a:xfrm>
                <a:off x="3533" y="2123"/>
                <a:ext cx="75" cy="75"/>
              </a:xfrm>
              <a:prstGeom prst="rect">
                <a:avLst/>
              </a:prstGeom>
              <a:noFill/>
              <a:ln w="3175" cap="rnd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708" name="Rectangle 268"/>
            <p:cNvSpPr>
              <a:spLocks noChangeArrowheads="1"/>
            </p:cNvSpPr>
            <p:nvPr/>
          </p:nvSpPr>
          <p:spPr bwMode="auto">
            <a:xfrm>
              <a:off x="3572" y="2114"/>
              <a:ext cx="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Arial Narrow" pitchFamily="34" charset="0"/>
                </a:rPr>
                <a:t>2</a:t>
              </a:r>
              <a:endParaRPr lang="pt-BR"/>
            </a:p>
          </p:txBody>
        </p:sp>
        <p:sp>
          <p:nvSpPr>
            <p:cNvPr id="24709" name="Rectangle 269"/>
            <p:cNvSpPr>
              <a:spLocks noChangeArrowheads="1"/>
            </p:cNvSpPr>
            <p:nvPr/>
          </p:nvSpPr>
          <p:spPr bwMode="auto">
            <a:xfrm>
              <a:off x="3606" y="2118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710" name="Group 272"/>
            <p:cNvGrpSpPr>
              <a:grpSpLocks/>
            </p:cNvGrpSpPr>
            <p:nvPr/>
          </p:nvGrpSpPr>
          <p:grpSpPr bwMode="auto">
            <a:xfrm>
              <a:off x="5016" y="2115"/>
              <a:ext cx="75" cy="75"/>
              <a:chOff x="5016" y="2115"/>
              <a:chExt cx="75" cy="75"/>
            </a:xfrm>
          </p:grpSpPr>
          <p:sp>
            <p:nvSpPr>
              <p:cNvPr id="24718" name="Rectangle 270"/>
              <p:cNvSpPr>
                <a:spLocks noChangeArrowheads="1"/>
              </p:cNvSpPr>
              <p:nvPr/>
            </p:nvSpPr>
            <p:spPr bwMode="auto">
              <a:xfrm>
                <a:off x="5016" y="2115"/>
                <a:ext cx="75" cy="7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19" name="Rectangle 271"/>
              <p:cNvSpPr>
                <a:spLocks noChangeArrowheads="1"/>
              </p:cNvSpPr>
              <p:nvPr/>
            </p:nvSpPr>
            <p:spPr bwMode="auto">
              <a:xfrm>
                <a:off x="5016" y="2115"/>
                <a:ext cx="75" cy="75"/>
              </a:xfrm>
              <a:prstGeom prst="rect">
                <a:avLst/>
              </a:prstGeom>
              <a:noFill/>
              <a:ln w="3175" cap="rnd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711" name="Rectangle 273"/>
            <p:cNvSpPr>
              <a:spLocks noChangeArrowheads="1"/>
            </p:cNvSpPr>
            <p:nvPr/>
          </p:nvSpPr>
          <p:spPr bwMode="auto">
            <a:xfrm>
              <a:off x="5056" y="2107"/>
              <a:ext cx="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Arial Narrow" pitchFamily="34" charset="0"/>
                </a:rPr>
                <a:t>4</a:t>
              </a:r>
              <a:endParaRPr lang="pt-BR"/>
            </a:p>
          </p:txBody>
        </p:sp>
        <p:sp>
          <p:nvSpPr>
            <p:cNvPr id="24712" name="Rectangle 274"/>
            <p:cNvSpPr>
              <a:spLocks noChangeArrowheads="1"/>
            </p:cNvSpPr>
            <p:nvPr/>
          </p:nvSpPr>
          <p:spPr bwMode="auto">
            <a:xfrm>
              <a:off x="5090" y="2111"/>
              <a:ext cx="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  <p:grpSp>
          <p:nvGrpSpPr>
            <p:cNvPr id="24713" name="Group 277"/>
            <p:cNvGrpSpPr>
              <a:grpSpLocks/>
            </p:cNvGrpSpPr>
            <p:nvPr/>
          </p:nvGrpSpPr>
          <p:grpSpPr bwMode="auto">
            <a:xfrm>
              <a:off x="3917" y="2123"/>
              <a:ext cx="75" cy="75"/>
              <a:chOff x="3917" y="2123"/>
              <a:chExt cx="75" cy="75"/>
            </a:xfrm>
          </p:grpSpPr>
          <p:sp>
            <p:nvSpPr>
              <p:cNvPr id="24716" name="Rectangle 275"/>
              <p:cNvSpPr>
                <a:spLocks noChangeArrowheads="1"/>
              </p:cNvSpPr>
              <p:nvPr/>
            </p:nvSpPr>
            <p:spPr bwMode="auto">
              <a:xfrm>
                <a:off x="3917" y="2123"/>
                <a:ext cx="75" cy="75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17" name="Rectangle 276"/>
              <p:cNvSpPr>
                <a:spLocks noChangeArrowheads="1"/>
              </p:cNvSpPr>
              <p:nvPr/>
            </p:nvSpPr>
            <p:spPr bwMode="auto">
              <a:xfrm>
                <a:off x="3917" y="2123"/>
                <a:ext cx="75" cy="75"/>
              </a:xfrm>
              <a:prstGeom prst="rect">
                <a:avLst/>
              </a:prstGeom>
              <a:noFill/>
              <a:ln w="3175" cap="rnd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714" name="Rectangle 278"/>
            <p:cNvSpPr>
              <a:spLocks noChangeArrowheads="1"/>
            </p:cNvSpPr>
            <p:nvPr/>
          </p:nvSpPr>
          <p:spPr bwMode="auto">
            <a:xfrm>
              <a:off x="3956" y="2114"/>
              <a:ext cx="3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Arial Narrow" pitchFamily="34" charset="0"/>
                </a:rPr>
                <a:t>3</a:t>
              </a:r>
              <a:endParaRPr lang="pt-BR"/>
            </a:p>
          </p:txBody>
        </p:sp>
        <p:sp>
          <p:nvSpPr>
            <p:cNvPr id="24715" name="Rectangle 279"/>
            <p:cNvSpPr>
              <a:spLocks noChangeArrowheads="1"/>
            </p:cNvSpPr>
            <p:nvPr/>
          </p:nvSpPr>
          <p:spPr bwMode="auto">
            <a:xfrm>
              <a:off x="3990" y="2118"/>
              <a:ext cx="1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1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pt-BR"/>
            </a:p>
          </p:txBody>
        </p:sp>
      </p:grpSp>
      <p:sp>
        <p:nvSpPr>
          <p:cNvPr id="24580" name="Text Box 281"/>
          <p:cNvSpPr txBox="1">
            <a:spLocks noChangeArrowheads="1"/>
          </p:cNvSpPr>
          <p:nvPr/>
        </p:nvSpPr>
        <p:spPr bwMode="auto">
          <a:xfrm>
            <a:off x="107950" y="1700213"/>
            <a:ext cx="15843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>
                <a:solidFill>
                  <a:srgbClr val="000066"/>
                </a:solidFill>
              </a:rPr>
              <a:t>DF e Goiás</a:t>
            </a:r>
            <a:endParaRPr lang="pt-BR" b="1">
              <a:solidFill>
                <a:srgbClr val="000066"/>
              </a:solidFill>
            </a:endParaRPr>
          </a:p>
        </p:txBody>
      </p:sp>
      <p:sp>
        <p:nvSpPr>
          <p:cNvPr id="24581" name="Line 282"/>
          <p:cNvSpPr>
            <a:spLocks noChangeShapeType="1"/>
          </p:cNvSpPr>
          <p:nvPr/>
        </p:nvSpPr>
        <p:spPr bwMode="auto">
          <a:xfrm flipH="1">
            <a:off x="250825" y="2060575"/>
            <a:ext cx="2174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6" name="Text Box 283"/>
          <p:cNvSpPr txBox="1">
            <a:spLocks noChangeArrowheads="1"/>
          </p:cNvSpPr>
          <p:nvPr/>
        </p:nvSpPr>
        <p:spPr bwMode="auto">
          <a:xfrm>
            <a:off x="530225" y="4330700"/>
            <a:ext cx="18732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dirty="0">
                <a:solidFill>
                  <a:srgbClr val="000066"/>
                </a:solidFill>
              </a:rPr>
              <a:t>Minas</a:t>
            </a:r>
            <a:r>
              <a:rPr lang="pt-BR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dirty="0">
                <a:solidFill>
                  <a:srgbClr val="000066"/>
                </a:solidFill>
              </a:rPr>
              <a:t>Gerais</a:t>
            </a:r>
            <a:endParaRPr lang="pt-BR" b="1" dirty="0">
              <a:solidFill>
                <a:srgbClr val="000066"/>
              </a:solidFill>
            </a:endParaRPr>
          </a:p>
        </p:txBody>
      </p:sp>
      <p:sp>
        <p:nvSpPr>
          <p:cNvPr id="24583" name="Text Box 284"/>
          <p:cNvSpPr txBox="1">
            <a:spLocks noChangeArrowheads="1"/>
          </p:cNvSpPr>
          <p:nvPr/>
        </p:nvSpPr>
        <p:spPr bwMode="auto">
          <a:xfrm>
            <a:off x="4643438" y="4330700"/>
            <a:ext cx="8731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>
                <a:solidFill>
                  <a:srgbClr val="000066"/>
                </a:solidFill>
              </a:rPr>
              <a:t>Bahia</a:t>
            </a:r>
            <a:endParaRPr lang="pt-BR" b="1">
              <a:solidFill>
                <a:srgbClr val="000066"/>
              </a:solidFill>
            </a:endParaRPr>
          </a:p>
        </p:txBody>
      </p:sp>
      <p:sp>
        <p:nvSpPr>
          <p:cNvPr id="24584" name="Text Box 285"/>
          <p:cNvSpPr txBox="1">
            <a:spLocks noChangeArrowheads="1"/>
          </p:cNvSpPr>
          <p:nvPr/>
        </p:nvSpPr>
        <p:spPr bwMode="auto">
          <a:xfrm>
            <a:off x="7731125" y="4311650"/>
            <a:ext cx="11620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>
                <a:solidFill>
                  <a:srgbClr val="000066"/>
                </a:solidFill>
              </a:rPr>
              <a:t>Sergipe</a:t>
            </a:r>
            <a:endParaRPr lang="pt-BR" b="1">
              <a:solidFill>
                <a:srgbClr val="000066"/>
              </a:solidFill>
            </a:endParaRPr>
          </a:p>
        </p:txBody>
      </p:sp>
      <p:sp>
        <p:nvSpPr>
          <p:cNvPr id="24585" name="Text Box 286"/>
          <p:cNvSpPr txBox="1">
            <a:spLocks noChangeArrowheads="1"/>
          </p:cNvSpPr>
          <p:nvPr/>
        </p:nvSpPr>
        <p:spPr bwMode="auto">
          <a:xfrm>
            <a:off x="7659688" y="1735138"/>
            <a:ext cx="12334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/>
              <a:t>Alagoas</a:t>
            </a:r>
            <a:endParaRPr lang="pt-BR" b="1"/>
          </a:p>
        </p:txBody>
      </p:sp>
      <p:sp>
        <p:nvSpPr>
          <p:cNvPr id="24586" name="Text Box 287"/>
          <p:cNvSpPr txBox="1">
            <a:spLocks noChangeArrowheads="1"/>
          </p:cNvSpPr>
          <p:nvPr/>
        </p:nvSpPr>
        <p:spPr bwMode="auto">
          <a:xfrm>
            <a:off x="6156325" y="1738313"/>
            <a:ext cx="18351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/>
              <a:t>Pernambuco</a:t>
            </a:r>
            <a:endParaRPr lang="pt-BR" b="1"/>
          </a:p>
        </p:txBody>
      </p:sp>
      <p:sp>
        <p:nvSpPr>
          <p:cNvPr id="24587" name="Text Box 288"/>
          <p:cNvSpPr txBox="1">
            <a:spLocks noChangeArrowheads="1"/>
          </p:cNvSpPr>
          <p:nvPr/>
        </p:nvSpPr>
        <p:spPr bwMode="auto">
          <a:xfrm>
            <a:off x="2690813" y="3035300"/>
            <a:ext cx="296862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1</a:t>
            </a:r>
          </a:p>
        </p:txBody>
      </p:sp>
      <p:sp>
        <p:nvSpPr>
          <p:cNvPr id="24588" name="Text Box 289"/>
          <p:cNvSpPr txBox="1">
            <a:spLocks noChangeArrowheads="1"/>
          </p:cNvSpPr>
          <p:nvPr/>
        </p:nvSpPr>
        <p:spPr bwMode="auto">
          <a:xfrm>
            <a:off x="5499100" y="3035300"/>
            <a:ext cx="296863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2</a:t>
            </a:r>
          </a:p>
        </p:txBody>
      </p:sp>
      <p:sp>
        <p:nvSpPr>
          <p:cNvPr id="24589" name="Text Box 290"/>
          <p:cNvSpPr txBox="1">
            <a:spLocks noChangeArrowheads="1"/>
          </p:cNvSpPr>
          <p:nvPr/>
        </p:nvSpPr>
        <p:spPr bwMode="auto">
          <a:xfrm>
            <a:off x="6276975" y="3054350"/>
            <a:ext cx="296863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3</a:t>
            </a:r>
          </a:p>
        </p:txBody>
      </p:sp>
      <p:sp>
        <p:nvSpPr>
          <p:cNvPr id="24590" name="Text Box 291"/>
          <p:cNvSpPr txBox="1">
            <a:spLocks noChangeArrowheads="1"/>
          </p:cNvSpPr>
          <p:nvPr/>
        </p:nvSpPr>
        <p:spPr bwMode="auto">
          <a:xfrm>
            <a:off x="8235950" y="3035300"/>
            <a:ext cx="296863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4</a:t>
            </a:r>
          </a:p>
        </p:txBody>
      </p:sp>
      <p:sp>
        <p:nvSpPr>
          <p:cNvPr id="24591" name="Text Box 292"/>
          <p:cNvSpPr txBox="1">
            <a:spLocks noChangeArrowheads="1"/>
          </p:cNvSpPr>
          <p:nvPr/>
        </p:nvSpPr>
        <p:spPr bwMode="auto">
          <a:xfrm>
            <a:off x="169863" y="2674938"/>
            <a:ext cx="792162" cy="5175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</a:rPr>
              <a:t>Três Marias</a:t>
            </a:r>
          </a:p>
        </p:txBody>
      </p:sp>
      <p:sp>
        <p:nvSpPr>
          <p:cNvPr id="24592" name="Text Box 293"/>
          <p:cNvSpPr txBox="1">
            <a:spLocks noChangeArrowheads="1"/>
          </p:cNvSpPr>
          <p:nvPr/>
        </p:nvSpPr>
        <p:spPr bwMode="auto">
          <a:xfrm>
            <a:off x="5499100" y="2765425"/>
            <a:ext cx="1254125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</a:rPr>
              <a:t>Sobradinho</a:t>
            </a:r>
          </a:p>
        </p:txBody>
      </p:sp>
      <p:sp>
        <p:nvSpPr>
          <p:cNvPr id="24593" name="Text Box 294"/>
          <p:cNvSpPr txBox="1">
            <a:spLocks noChangeArrowheads="1"/>
          </p:cNvSpPr>
          <p:nvPr/>
        </p:nvSpPr>
        <p:spPr bwMode="auto">
          <a:xfrm>
            <a:off x="7858125" y="2781300"/>
            <a:ext cx="677863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</a:rPr>
              <a:t>Xingó</a:t>
            </a:r>
          </a:p>
        </p:txBody>
      </p:sp>
      <p:graphicFrame>
        <p:nvGraphicFramePr>
          <p:cNvPr id="178" name="Group 349"/>
          <p:cNvGraphicFramePr>
            <a:graphicFrameLocks noGrp="1"/>
          </p:cNvGraphicFramePr>
          <p:nvPr/>
        </p:nvGraphicFramePr>
        <p:xfrm>
          <a:off x="2132013" y="5167313"/>
          <a:ext cx="4752975" cy="997585"/>
        </p:xfrm>
        <a:graphic>
          <a:graphicData uri="http://schemas.openxmlformats.org/drawingml/2006/table">
            <a:tbl>
              <a:tblPr/>
              <a:tblGrid>
                <a:gridCol w="2281237"/>
                <a:gridCol w="2471738"/>
              </a:tblGrid>
              <a:tr h="4794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Postos pluviométricos de controle quali-quantitativo</a:t>
                      </a:r>
                      <a:endParaRPr kumimoji="0" lang="pt-BR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 – Posto de Manga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 – Posto de Pilão Arcado</a:t>
                      </a:r>
                      <a:endParaRPr kumimoji="0" lang="pt-BR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 – Posto de Juazeiro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4 – Posto de Piranhas</a:t>
                      </a:r>
                      <a:endParaRPr kumimoji="0" lang="pt-BR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603" name="Group 353"/>
          <p:cNvGrpSpPr>
            <a:grpSpLocks/>
          </p:cNvGrpSpPr>
          <p:nvPr/>
        </p:nvGrpSpPr>
        <p:grpSpPr bwMode="auto">
          <a:xfrm>
            <a:off x="773113" y="1255713"/>
            <a:ext cx="7977187" cy="382587"/>
            <a:chOff x="87" y="769"/>
            <a:chExt cx="5110" cy="241"/>
          </a:xfrm>
        </p:grpSpPr>
        <p:pic>
          <p:nvPicPr>
            <p:cNvPr id="24606" name="Picture 351" descr="ana_padrao"/>
            <p:cNvPicPr>
              <a:picLocks noChangeAspect="1" noChangeArrowheads="1"/>
            </p:cNvPicPr>
            <p:nvPr/>
          </p:nvPicPr>
          <p:blipFill>
            <a:blip r:embed="rId10"/>
            <a:srcRect b="22223"/>
            <a:stretch>
              <a:fillRect/>
            </a:stretch>
          </p:blipFill>
          <p:spPr bwMode="auto">
            <a:xfrm>
              <a:off x="158" y="769"/>
              <a:ext cx="503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7" name="Rectangle 352"/>
            <p:cNvSpPr>
              <a:spLocks noChangeArrowheads="1"/>
            </p:cNvSpPr>
            <p:nvPr/>
          </p:nvSpPr>
          <p:spPr bwMode="auto">
            <a:xfrm>
              <a:off x="87" y="777"/>
              <a:ext cx="51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b="1">
                  <a:solidFill>
                    <a:srgbClr val="000066"/>
                  </a:solidFill>
                  <a:cs typeface="Times New Roman" pitchFamily="18" charset="0"/>
                </a:rPr>
                <a:t>Proposta de divisão da Bacia para a gestão dos recursos hídricos</a:t>
              </a:r>
            </a:p>
          </p:txBody>
        </p:sp>
      </p:grpSp>
      <p:sp>
        <p:nvSpPr>
          <p:cNvPr id="182" name="Título 1"/>
          <p:cNvSpPr txBox="1">
            <a:spLocks/>
          </p:cNvSpPr>
          <p:nvPr/>
        </p:nvSpPr>
        <p:spPr>
          <a:xfrm>
            <a:off x="1042988" y="266700"/>
            <a:ext cx="8229600" cy="8588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pt-BR" sz="17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Alocação de água</a:t>
            </a:r>
            <a:br>
              <a:rPr lang="pt-BR" sz="17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pt-BR" sz="1700" i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O exemplo do Plano Decenal da Bacia do São Francisco</a:t>
            </a:r>
          </a:p>
        </p:txBody>
      </p:sp>
      <p:sp>
        <p:nvSpPr>
          <p:cNvPr id="24605" name="Rectangle 2"/>
          <p:cNvSpPr>
            <a:spLocks noChangeArrowheads="1"/>
          </p:cNvSpPr>
          <p:nvPr/>
        </p:nvSpPr>
        <p:spPr bwMode="auto">
          <a:xfrm>
            <a:off x="6815138" y="6289675"/>
            <a:ext cx="2293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400" b="1">
                <a:solidFill>
                  <a:srgbClr val="000066"/>
                </a:solidFill>
              </a:rPr>
              <a:t>Fonte: PBHSF 2004-2013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12254</TotalTime>
  <Words>887</Words>
  <Application>Microsoft Office PowerPoint</Application>
  <PresentationFormat>Apresentação na tela (4:3)</PresentationFormat>
  <Paragraphs>216</Paragraphs>
  <Slides>17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Trebuchet MS</vt:lpstr>
      <vt:lpstr>Wingdings</vt:lpstr>
      <vt:lpstr>Times New Roman</vt:lpstr>
      <vt:lpstr>Arial Narrow</vt:lpstr>
      <vt:lpstr>Arial Unicode MS</vt:lpstr>
      <vt:lpstr>Comic Sans MS</vt:lpstr>
      <vt:lpstr>Marlett</vt:lpstr>
      <vt:lpstr>Design padrão</vt:lpstr>
      <vt:lpstr>Visio</vt:lpstr>
      <vt:lpstr>Slide 1</vt:lpstr>
      <vt:lpstr>Slide 2</vt:lpstr>
      <vt:lpstr>Slide 3</vt:lpstr>
      <vt:lpstr>Instrumentos de Gestão de Recursos Hídricos</vt:lpstr>
      <vt:lpstr>Slide 5</vt:lpstr>
      <vt:lpstr>Dominialidade dos rios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MPG</dc:creator>
  <cp:lastModifiedBy>raylton.batista</cp:lastModifiedBy>
  <cp:revision>938</cp:revision>
  <dcterms:created xsi:type="dcterms:W3CDTF">2006-05-01T22:07:41Z</dcterms:created>
  <dcterms:modified xsi:type="dcterms:W3CDTF">2011-05-12T21:50:51Z</dcterms:modified>
</cp:coreProperties>
</file>